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651" autoAdjust="0"/>
  </p:normalViewPr>
  <p:slideViewPr>
    <p:cSldViewPr>
      <p:cViewPr>
        <p:scale>
          <a:sx n="49" d="100"/>
          <a:sy n="49" d="100"/>
        </p:scale>
        <p:origin x="-1980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66217-8FF5-4E8E-88DC-78C1BEFA97B9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756A2-8D74-4A45-BEA5-9279E120E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900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C6AF879-EAE3-4F2F-A15F-A1D54DD60B2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F5D2-C4B8-490E-A162-734F4D5390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AF879-EAE3-4F2F-A15F-A1D54DD60B2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F5D2-C4B8-490E-A162-734F4D5390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AF879-EAE3-4F2F-A15F-A1D54DD60B2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F5D2-C4B8-490E-A162-734F4D53906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AF879-EAE3-4F2F-A15F-A1D54DD60B2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F5D2-C4B8-490E-A162-734F4D5390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AF879-EAE3-4F2F-A15F-A1D54DD60B2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F5D2-C4B8-490E-A162-734F4D5390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AF879-EAE3-4F2F-A15F-A1D54DD60B2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F5D2-C4B8-490E-A162-734F4D5390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AF879-EAE3-4F2F-A15F-A1D54DD60B2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F5D2-C4B8-490E-A162-734F4D5390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AF879-EAE3-4F2F-A15F-A1D54DD60B2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F5D2-C4B8-490E-A162-734F4D5390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AF879-EAE3-4F2F-A15F-A1D54DD60B2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F5D2-C4B8-490E-A162-734F4D5390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AF879-EAE3-4F2F-A15F-A1D54DD60B2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F5D2-C4B8-490E-A162-734F4D5390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AF879-EAE3-4F2F-A15F-A1D54DD60B2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F5D2-C4B8-490E-A162-734F4D53906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C6AF879-EAE3-4F2F-A15F-A1D54DD60B2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C21F5D2-C4B8-490E-A162-734F4D53906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43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3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45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025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7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9" descr="2006083011044482629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9214" y="-164979"/>
            <a:ext cx="9363214" cy="7022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WordArt 15"/>
          <p:cNvSpPr>
            <a:spLocks noChangeArrowheads="1" noChangeShapeType="1" noTextEdit="1"/>
          </p:cNvSpPr>
          <p:nvPr/>
        </p:nvSpPr>
        <p:spPr bwMode="auto">
          <a:xfrm>
            <a:off x="935355" y="1524000"/>
            <a:ext cx="7620000" cy="1905000"/>
          </a:xfrm>
          <a:prstGeom prst="rect">
            <a:avLst/>
          </a:prstGeom>
        </p:spPr>
        <p:txBody>
          <a:bodyPr wrap="none" lIns="91433" tIns="45717" rIns="91433" bIns="45717" fromWordArt="1">
            <a:prstTxWarp prst="textPlain">
              <a:avLst>
                <a:gd name="adj" fmla="val 49654"/>
              </a:avLst>
            </a:prstTxWarp>
          </a:bodyPr>
          <a:lstStyle/>
          <a:p>
            <a:pPr algn="ctr">
              <a:defRPr/>
            </a:pPr>
            <a:r>
              <a:rPr lang="en-US" sz="3600" kern="10" dirty="0">
                <a:ln w="9525">
                  <a:solidFill>
                    <a:srgbClr val="000000"/>
                  </a:solidFill>
                  <a:rou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868686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Mở rộng vốn từ:</a:t>
            </a:r>
          </a:p>
          <a:p>
            <a:pPr algn="ctr">
              <a:defRPr/>
            </a:pPr>
            <a:r>
              <a:rPr lang="en-US" sz="3600" kern="10" dirty="0">
                <a:ln w="9525">
                  <a:solidFill>
                    <a:srgbClr val="000000"/>
                  </a:solidFill>
                  <a:rou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868686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Cái đẹp </a:t>
            </a:r>
          </a:p>
        </p:txBody>
      </p:sp>
      <p:sp>
        <p:nvSpPr>
          <p:cNvPr id="18436" name="WordArt 5"/>
          <p:cNvSpPr>
            <a:spLocks noChangeArrowheads="1" noChangeShapeType="1" noTextEdit="1"/>
          </p:cNvSpPr>
          <p:nvPr/>
        </p:nvSpPr>
        <p:spPr bwMode="auto">
          <a:xfrm>
            <a:off x="914652" y="761328"/>
            <a:ext cx="7772022" cy="6553771"/>
          </a:xfrm>
          <a:prstGeom prst="rect">
            <a:avLst/>
          </a:prstGeom>
        </p:spPr>
        <p:txBody>
          <a:bodyPr spcFirstLastPara="1" wrap="none" lIns="78181" tIns="39091" rIns="78181" bIns="39091" fromWordArt="1">
            <a:prstTxWarp prst="textArchUp">
              <a:avLst>
                <a:gd name="adj" fmla="val 11622827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545751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4"/>
          <p:cNvSpPr txBox="1">
            <a:spLocks noChangeArrowheads="1"/>
          </p:cNvSpPr>
          <p:nvPr/>
        </p:nvSpPr>
        <p:spPr bwMode="auto">
          <a:xfrm>
            <a:off x="457327" y="1350108"/>
            <a:ext cx="6552486" cy="400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>
            <a:spAutoFit/>
          </a:bodyPr>
          <a:lstStyle/>
          <a:p>
            <a:r>
              <a:rPr lang="en-US" altLang="en-US" sz="2000" b="1" i="1">
                <a:latin typeface="Times New Roman" pitchFamily="18" charset="0"/>
                <a:cs typeface="Times New Roman" pitchFamily="18" charset="0"/>
              </a:rPr>
              <a:t>Bài 4: Đặt câu với một từ ngữ em vừa tìm được ở bài tập 3.</a:t>
            </a:r>
            <a:endParaRPr lang="en-US" altLang="en-US" sz="20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327" y="1808721"/>
          <a:ext cx="8381790" cy="4378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5662"/>
                <a:gridCol w="6656128"/>
              </a:tblGrid>
              <a:tr h="44759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solidFill>
                            <a:srgbClr val="FF0000"/>
                          </a:solidFill>
                        </a:rPr>
                        <a:t>Từ ngữ</a:t>
                      </a:r>
                      <a:r>
                        <a:rPr lang="en-US" sz="21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2100" dirty="0">
                        <a:solidFill>
                          <a:srgbClr val="FF0000"/>
                        </a:solidFill>
                      </a:endParaRPr>
                    </a:p>
                  </a:txBody>
                  <a:tcPr marL="91438" marR="91438" marT="45711" marB="4571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solidFill>
                            <a:srgbClr val="FF0000"/>
                          </a:solidFill>
                        </a:rPr>
                        <a:t>Đặt câu</a:t>
                      </a:r>
                      <a:endParaRPr lang="en-US" sz="2100" dirty="0">
                        <a:solidFill>
                          <a:srgbClr val="FF0000"/>
                        </a:solidFill>
                      </a:endParaRPr>
                    </a:p>
                  </a:txBody>
                  <a:tcPr marL="91438" marR="91438" marT="45711" marB="45711">
                    <a:solidFill>
                      <a:schemeClr val="accent1"/>
                    </a:solidFill>
                  </a:tcPr>
                </a:tc>
              </a:tr>
              <a:tr h="3931176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en-US" sz="2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 action="ppaction://hlinksldjump"/>
                        </a:rPr>
                        <a:t>Tuyệt vời</a:t>
                      </a:r>
                      <a:endParaRPr lang="en-US" sz="2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en-US" sz="2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 action="ppaction://hlinksldjump"/>
                        </a:rPr>
                        <a:t>Tuyệt trần</a:t>
                      </a:r>
                      <a:endParaRPr lang="en-US" sz="21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en-US" sz="2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Mê li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en-US" sz="2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 action="ppaction://hlinksldjump"/>
                        </a:rPr>
                        <a:t>Mê hồn</a:t>
                      </a:r>
                      <a:endParaRPr lang="en-US" sz="21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en-US" sz="2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 action="ppaction://hlinksldjump"/>
                        </a:rPr>
                        <a:t>Tuyệt hảo</a:t>
                      </a:r>
                      <a:endParaRPr lang="en-US" sz="21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endParaRPr lang="en-US" sz="21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en-US" sz="2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 tả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Tx/>
                        <a:buNone/>
                      </a:pPr>
                      <a:endParaRPr lang="en-US" sz="2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11" marB="45711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100" dirty="0">
                        <a:solidFill>
                          <a:srgbClr val="FF0000"/>
                        </a:solidFill>
                      </a:endParaRPr>
                    </a:p>
                  </a:txBody>
                  <a:tcPr marL="91438" marR="91438" marT="45711" marB="45711"/>
                </a:tc>
              </a:tr>
            </a:tbl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367261" y="2359661"/>
            <a:ext cx="2558757" cy="36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>
            <a:spAutoFit/>
          </a:bodyPr>
          <a:lstStyle/>
          <a:p>
            <a:r>
              <a:rPr lang="en-US" altLang="en-US">
                <a:latin typeface="Times New Roman" pitchFamily="18" charset="0"/>
                <a:cs typeface="Times New Roman" pitchFamily="18" charset="0"/>
              </a:rPr>
              <a:t>- Bức tranh đẹp </a:t>
            </a:r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tuyệt vời</a:t>
            </a:r>
            <a:r>
              <a:rPr lang="en-US" altLang="en-US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362222" y="2744108"/>
            <a:ext cx="6024608" cy="36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>
            <a:spAutoFit/>
          </a:bodyPr>
          <a:lstStyle/>
          <a:p>
            <a:r>
              <a:rPr lang="en-US" altLang="en-US">
                <a:latin typeface="Times New Roman" pitchFamily="18" charset="0"/>
                <a:cs typeface="Times New Roman" pitchFamily="18" charset="0"/>
              </a:rPr>
              <a:t>- Công chúa có khuôn mặt đẹp </a:t>
            </a:r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tuyệt trần</a:t>
            </a:r>
            <a:r>
              <a:rPr lang="en-US" altLang="en-US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402537" y="3276886"/>
            <a:ext cx="6024608" cy="36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>
            <a:spAutoFit/>
          </a:bodyPr>
          <a:lstStyle/>
          <a:p>
            <a:r>
              <a:rPr lang="en-US" altLang="en-US">
                <a:latin typeface="Times New Roman" pitchFamily="18" charset="0"/>
                <a:cs typeface="Times New Roman" pitchFamily="18" charset="0"/>
              </a:rPr>
              <a:t>- Búp bê đẹp </a:t>
            </a:r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mê li </a:t>
            </a:r>
            <a:r>
              <a:rPr lang="en-US" altLang="en-US">
                <a:latin typeface="Times New Roman" pitchFamily="18" charset="0"/>
                <a:cs typeface="Times New Roman" pitchFamily="18" charset="0"/>
              </a:rPr>
              <a:t>làm sao!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290410" y="3685551"/>
            <a:ext cx="6024608" cy="36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>
            <a:spAutoFit/>
          </a:bodyPr>
          <a:lstStyle/>
          <a:p>
            <a:r>
              <a:rPr lang="en-US" altLang="en-US">
                <a:latin typeface="Times New Roman" pitchFamily="18" charset="0"/>
                <a:cs typeface="Times New Roman" pitchFamily="18" charset="0"/>
              </a:rPr>
              <a:t>- Khung cảnh đẹp </a:t>
            </a:r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mê hồn</a:t>
            </a:r>
            <a:r>
              <a:rPr lang="en-US" altLang="en-US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290410" y="4054863"/>
            <a:ext cx="6024608" cy="64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>
            <a:spAutoFit/>
          </a:bodyPr>
          <a:lstStyle/>
          <a:p>
            <a:r>
              <a:rPr lang="en-US" altLang="en-US">
                <a:latin typeface="Times New Roman" pitchFamily="18" charset="0"/>
                <a:cs typeface="Times New Roman" pitchFamily="18" charset="0"/>
              </a:rPr>
              <a:t>- Quả dưa hấu được cắt tỉa thành một tác phẩm nghệ thuật </a:t>
            </a:r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alt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hảo</a:t>
            </a:r>
            <a:r>
              <a:rPr lang="en-US" altLang="en-US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323166" y="4952411"/>
            <a:ext cx="6024608" cy="36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>
            <a:spAutoFit/>
          </a:bodyPr>
          <a:lstStyle/>
          <a:p>
            <a:r>
              <a:rPr lang="en-US" altLang="en-US">
                <a:latin typeface="Times New Roman" pitchFamily="18" charset="0"/>
                <a:cs typeface="Times New Roman" pitchFamily="18" charset="0"/>
              </a:rPr>
              <a:t>- Phong cảnh nơi đây đẹp </a:t>
            </a:r>
            <a:r>
              <a:rPr lang="en-US" alt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 tả </a:t>
            </a:r>
            <a:r>
              <a:rPr lang="en-US" altLang="en-US">
                <a:latin typeface="Times New Roman" pitchFamily="18" charset="0"/>
                <a:cs typeface="Times New Roman" pitchFamily="18" charset="0"/>
              </a:rPr>
              <a:t>xao động lòng người.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219536" y="1677039"/>
            <a:ext cx="83780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514664" y="1677039"/>
            <a:ext cx="114268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5-Point Star 14">
            <a:hlinkClick r:id="rId2" action="ppaction://hlinksldjump"/>
          </p:cNvPr>
          <p:cNvSpPr/>
          <p:nvPr/>
        </p:nvSpPr>
        <p:spPr>
          <a:xfrm>
            <a:off x="8045410" y="1082206"/>
            <a:ext cx="762210" cy="534291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7" rIns="91433" bIns="4571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671" name="Text Box 3"/>
          <p:cNvSpPr txBox="1">
            <a:spLocks noChangeArrowheads="1"/>
          </p:cNvSpPr>
          <p:nvPr/>
        </p:nvSpPr>
        <p:spPr bwMode="auto">
          <a:xfrm>
            <a:off x="0" y="435909"/>
            <a:ext cx="9144000" cy="448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181" tIns="39091" rIns="78181" bIns="3909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 New Roman" pitchFamily="18" charset="0"/>
              </a:rPr>
              <a:t>Luyện từ và câu</a:t>
            </a:r>
            <a:endParaRPr lang="en-US" altLang="en-US" sz="2100"/>
          </a:p>
        </p:txBody>
      </p:sp>
      <p:sp>
        <p:nvSpPr>
          <p:cNvPr id="27672" name="Text Box 5"/>
          <p:cNvSpPr txBox="1">
            <a:spLocks noChangeArrowheads="1"/>
          </p:cNvSpPr>
          <p:nvPr/>
        </p:nvSpPr>
        <p:spPr bwMode="auto">
          <a:xfrm>
            <a:off x="0" y="871818"/>
            <a:ext cx="9144000" cy="49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181" tIns="39091" rIns="78181" bIns="3909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>
                <a:solidFill>
                  <a:srgbClr val="FF0000"/>
                </a:solidFill>
                <a:latin typeface="Times New Roman" pitchFamily="18" charset="0"/>
              </a:rPr>
              <a:t>Dấu gạch ngang</a:t>
            </a:r>
          </a:p>
        </p:txBody>
      </p:sp>
      <p:sp>
        <p:nvSpPr>
          <p:cNvPr id="27673" name="Text Box 53"/>
          <p:cNvSpPr txBox="1">
            <a:spLocks noChangeArrowheads="1"/>
          </p:cNvSpPr>
          <p:nvPr/>
        </p:nvSpPr>
        <p:spPr bwMode="auto">
          <a:xfrm>
            <a:off x="0" y="13623"/>
            <a:ext cx="9144000" cy="448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181" tIns="39091" rIns="78181" bIns="3909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itchFamily="18" charset="0"/>
              </a:rPr>
              <a:t>Thứ năm ngày 25 tháng 2 năm 2021</a:t>
            </a:r>
          </a:p>
        </p:txBody>
      </p:sp>
    </p:spTree>
    <p:extLst>
      <p:ext uri="{BB962C8B-B14F-4D97-AF65-F5344CB8AC3E}">
        <p14:creationId xmlns:p14="http://schemas.microsoft.com/office/powerpoint/2010/main" val="146608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ChangeArrowheads="1"/>
          </p:cNvSpPr>
          <p:nvPr/>
        </p:nvSpPr>
        <p:spPr bwMode="auto">
          <a:xfrm>
            <a:off x="330081" y="2134138"/>
            <a:ext cx="8483838" cy="2554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>
            <a:spAutoFit/>
          </a:bodyPr>
          <a:lstStyle/>
          <a:p>
            <a:pPr algn="ctr"/>
            <a:r>
              <a:rPr lang="en-US" altLang="en-US" sz="4000" b="1" u="sng">
                <a:latin typeface="Times New Roman" pitchFamily="18" charset="0"/>
                <a:cs typeface="Times New Roman" pitchFamily="18" charset="0"/>
              </a:rPr>
              <a:t>Dặn dò:</a:t>
            </a:r>
          </a:p>
          <a:p>
            <a:r>
              <a:rPr lang="en-US" altLang="en-US" sz="4000">
                <a:latin typeface="Times New Roman" pitchFamily="18" charset="0"/>
                <a:cs typeface="Times New Roman" pitchFamily="18" charset="0"/>
              </a:rPr>
              <a:t> - Học thuộc 4 câu tục ngữ.</a:t>
            </a:r>
          </a:p>
          <a:p>
            <a:r>
              <a:rPr lang="en-US" altLang="en-US" sz="4000">
                <a:latin typeface="Times New Roman" pitchFamily="18" charset="0"/>
                <a:cs typeface="Times New Roman" pitchFamily="18" charset="0"/>
              </a:rPr>
              <a:t> - Xem và chuẩn bị bài “Câu kể Ai là gì?”</a:t>
            </a:r>
          </a:p>
        </p:txBody>
      </p:sp>
    </p:spTree>
    <p:extLst>
      <p:ext uri="{BB962C8B-B14F-4D97-AF65-F5344CB8AC3E}">
        <p14:creationId xmlns:p14="http://schemas.microsoft.com/office/powerpoint/2010/main" val="323408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4"/>
          <p:cNvSpPr txBox="1">
            <a:spLocks noChangeArrowheads="1"/>
          </p:cNvSpPr>
          <p:nvPr/>
        </p:nvSpPr>
        <p:spPr bwMode="auto">
          <a:xfrm>
            <a:off x="2437813" y="154385"/>
            <a:ext cx="4648851" cy="523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>
            <a:spAutoFit/>
          </a:bodyPr>
          <a:lstStyle/>
          <a:p>
            <a:pPr algn="ctr"/>
            <a:r>
              <a:rPr lang="en-US" altLang="en-US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từ và câu</a:t>
            </a:r>
          </a:p>
        </p:txBody>
      </p:sp>
      <p:sp>
        <p:nvSpPr>
          <p:cNvPr id="19459" name="TextBox 5"/>
          <p:cNvSpPr txBox="1">
            <a:spLocks noChangeArrowheads="1"/>
          </p:cNvSpPr>
          <p:nvPr/>
        </p:nvSpPr>
        <p:spPr bwMode="auto">
          <a:xfrm>
            <a:off x="2101432" y="708352"/>
            <a:ext cx="5029326" cy="523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>
            <a:spAutoFit/>
          </a:bodyPr>
          <a:lstStyle/>
          <a:p>
            <a:pPr algn="ctr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Mở rộng vốn từ : Cái đẹp</a:t>
            </a:r>
          </a:p>
        </p:txBody>
      </p:sp>
      <p:sp>
        <p:nvSpPr>
          <p:cNvPr id="19460" name="TextBox 6"/>
          <p:cNvSpPr txBox="1">
            <a:spLocks noChangeArrowheads="1"/>
          </p:cNvSpPr>
          <p:nvPr/>
        </p:nvSpPr>
        <p:spPr bwMode="auto">
          <a:xfrm>
            <a:off x="228033" y="1390974"/>
            <a:ext cx="8687934" cy="461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>
            <a:spAutoFit/>
          </a:bodyPr>
          <a:lstStyle/>
          <a:p>
            <a:r>
              <a:rPr lang="en-US" altLang="en-US" sz="2400" b="1" i="1">
                <a:latin typeface="Times New Roman" pitchFamily="18" charset="0"/>
                <a:cs typeface="Times New Roman" pitchFamily="18" charset="0"/>
              </a:rPr>
              <a:t>Bài 1 : Chọn nghĩa thích hợp với mỗi tục ngữ sau </a:t>
            </a:r>
            <a:r>
              <a:rPr lang="en-US" altLang="en-US" sz="21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033" y="1984295"/>
            <a:ext cx="2362221" cy="21235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lnSpc>
                <a:spcPct val="115000"/>
              </a:lnSpc>
              <a:spcAft>
                <a:spcPts val="1005"/>
              </a:spcAft>
            </a:pPr>
            <a:r>
              <a:rPr lang="en-US" altLang="en-US" sz="28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Phẩm chất quý hơn vẻ đẹp bên ngoài</a:t>
            </a:r>
            <a:endParaRPr lang="en-US" altLang="en-US" sz="280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033" y="4266763"/>
            <a:ext cx="2362221" cy="20645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lnSpc>
                <a:spcPct val="115000"/>
              </a:lnSpc>
              <a:spcAft>
                <a:spcPts val="1005"/>
              </a:spcAft>
            </a:pPr>
            <a:r>
              <a:rPr lang="en-US" altLang="en-US" sz="28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Hình thức thường thống nhất với nội dung</a:t>
            </a:r>
            <a:endParaRPr lang="en-US" altLang="en-US" sz="280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24431" y="1901048"/>
            <a:ext cx="5933899" cy="7961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lnSpc>
                <a:spcPct val="115000"/>
              </a:lnSpc>
              <a:spcAft>
                <a:spcPts val="1005"/>
              </a:spcAft>
            </a:pPr>
            <a:r>
              <a:rPr lang="en-US" altLang="en-US" sz="26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Tốt gỗ hơn tốt nước sơn.</a:t>
            </a:r>
            <a:endParaRPr lang="en-US" altLang="en-US" sz="260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24431" y="2788001"/>
            <a:ext cx="5933899" cy="131983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lnSpc>
                <a:spcPct val="115000"/>
              </a:lnSpc>
              <a:spcAft>
                <a:spcPts val="1005"/>
              </a:spcAft>
            </a:pPr>
            <a:r>
              <a:rPr lang="en-US" altLang="en-US" sz="26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Người thanh tiếng nói cũng thanh</a:t>
            </a:r>
          </a:p>
          <a:p>
            <a:pPr algn="ctr">
              <a:lnSpc>
                <a:spcPct val="115000"/>
              </a:lnSpc>
              <a:spcAft>
                <a:spcPts val="1005"/>
              </a:spcAft>
            </a:pPr>
            <a:r>
              <a:rPr lang="en-US" altLang="en-US" sz="26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Chuông kêu khẽ đánh bên thành cũng kêu.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124431" y="4266764"/>
            <a:ext cx="5933899" cy="83851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lnSpc>
                <a:spcPct val="115000"/>
              </a:lnSpc>
              <a:spcAft>
                <a:spcPts val="1005"/>
              </a:spcAft>
            </a:pPr>
            <a:r>
              <a:rPr lang="en-US" altLang="en-US" sz="26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Cái nết đánh chết cái đẹp.</a:t>
            </a:r>
            <a:endParaRPr lang="en-US" altLang="en-US" sz="260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52148" y="5306588"/>
            <a:ext cx="5898623" cy="110490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lnSpc>
                <a:spcPct val="115000"/>
              </a:lnSpc>
              <a:spcAft>
                <a:spcPts val="1005"/>
              </a:spcAft>
            </a:pPr>
            <a:r>
              <a:rPr lang="en-US" altLang="en-US" sz="26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Trông mặt mà bắt hình dong</a:t>
            </a:r>
          </a:p>
          <a:p>
            <a:pPr algn="ctr">
              <a:lnSpc>
                <a:spcPct val="115000"/>
              </a:lnSpc>
              <a:spcAft>
                <a:spcPts val="1005"/>
              </a:spcAft>
            </a:pPr>
            <a:r>
              <a:rPr lang="en-US" altLang="en-US" sz="26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Con lợn có béo thì lòng mới ngon.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295127" y="1752718"/>
            <a:ext cx="137197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029326" y="1752718"/>
            <a:ext cx="99024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80475" y="2697187"/>
            <a:ext cx="1448829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53863" y="4723862"/>
            <a:ext cx="1447569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88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152443" y="2120516"/>
            <a:ext cx="3394039" cy="1344053"/>
          </a:xfrm>
          <a:prstGeom prst="wedgeRoundRect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defRPr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20483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51" y="4044267"/>
            <a:ext cx="3697664" cy="2798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ounded Rectangle 7"/>
          <p:cNvSpPr/>
          <p:nvPr/>
        </p:nvSpPr>
        <p:spPr>
          <a:xfrm>
            <a:off x="4127273" y="3052878"/>
            <a:ext cx="4498929" cy="198126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defRPr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của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0" y="435909"/>
            <a:ext cx="9144000" cy="448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181" tIns="39091" rIns="78181" bIns="3909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 New Roman" pitchFamily="18" charset="0"/>
              </a:rPr>
              <a:t>Luyện từ và câu</a:t>
            </a:r>
            <a:endParaRPr lang="en-US" altLang="en-US" sz="2100"/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0" y="871818"/>
            <a:ext cx="9144000" cy="49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181" tIns="39091" rIns="78181" bIns="3909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>
                <a:solidFill>
                  <a:srgbClr val="FF0000"/>
                </a:solidFill>
                <a:latin typeface="Times New Roman" pitchFamily="18" charset="0"/>
              </a:rPr>
              <a:t>Dấu gạch ngang</a:t>
            </a:r>
          </a:p>
        </p:txBody>
      </p:sp>
      <p:sp>
        <p:nvSpPr>
          <p:cNvPr id="20487" name="Text Box 53"/>
          <p:cNvSpPr txBox="1">
            <a:spLocks noChangeArrowheads="1"/>
          </p:cNvSpPr>
          <p:nvPr/>
        </p:nvSpPr>
        <p:spPr bwMode="auto">
          <a:xfrm>
            <a:off x="0" y="13623"/>
            <a:ext cx="9144000" cy="448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181" tIns="39091" rIns="78181" bIns="3909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itchFamily="18" charset="0"/>
              </a:rPr>
              <a:t>Thứ năm ngày 25 tháng 2 năm 2021</a:t>
            </a:r>
          </a:p>
        </p:txBody>
      </p:sp>
    </p:spTree>
    <p:extLst>
      <p:ext uri="{BB962C8B-B14F-4D97-AF65-F5344CB8AC3E}">
        <p14:creationId xmlns:p14="http://schemas.microsoft.com/office/powerpoint/2010/main" val="53648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952476" y="3124015"/>
            <a:ext cx="4039083" cy="17436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defRPr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bề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1507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80" y="3522085"/>
            <a:ext cx="3013564" cy="269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loud Callout 9"/>
          <p:cNvSpPr/>
          <p:nvPr/>
        </p:nvSpPr>
        <p:spPr>
          <a:xfrm>
            <a:off x="532918" y="1583198"/>
            <a:ext cx="4114674" cy="1845046"/>
          </a:xfrm>
          <a:prstGeom prst="cloud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defRPr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 ?</a:t>
            </a:r>
            <a:endParaRPr lang="en-US" sz="3600" dirty="0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0" y="435909"/>
            <a:ext cx="9144000" cy="448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181" tIns="39091" rIns="78181" bIns="3909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 New Roman" pitchFamily="18" charset="0"/>
              </a:rPr>
              <a:t>Luyện từ và câu</a:t>
            </a:r>
            <a:endParaRPr lang="en-US" altLang="en-US" sz="2100"/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0" y="871818"/>
            <a:ext cx="9144000" cy="49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181" tIns="39091" rIns="78181" bIns="3909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>
                <a:solidFill>
                  <a:srgbClr val="FF0000"/>
                </a:solidFill>
                <a:latin typeface="Times New Roman" pitchFamily="18" charset="0"/>
              </a:rPr>
              <a:t>Dấu gạch ngang</a:t>
            </a:r>
          </a:p>
        </p:txBody>
      </p:sp>
      <p:sp>
        <p:nvSpPr>
          <p:cNvPr id="21511" name="Text Box 53"/>
          <p:cNvSpPr txBox="1">
            <a:spLocks noChangeArrowheads="1"/>
          </p:cNvSpPr>
          <p:nvPr/>
        </p:nvSpPr>
        <p:spPr bwMode="auto">
          <a:xfrm>
            <a:off x="0" y="13623"/>
            <a:ext cx="9144000" cy="448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181" tIns="39091" rIns="78181" bIns="3909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itchFamily="18" charset="0"/>
              </a:rPr>
              <a:t>Thứ năm ngày 25 tháng 2 năm 2021</a:t>
            </a:r>
          </a:p>
        </p:txBody>
      </p:sp>
    </p:spTree>
    <p:extLst>
      <p:ext uri="{BB962C8B-B14F-4D97-AF65-F5344CB8AC3E}">
        <p14:creationId xmlns:p14="http://schemas.microsoft.com/office/powerpoint/2010/main" val="65890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429315" y="2895466"/>
            <a:ext cx="4956255" cy="205694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defRPr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2531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3" y="2895466"/>
            <a:ext cx="3068998" cy="3069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Pentagon 9"/>
          <p:cNvSpPr/>
          <p:nvPr/>
        </p:nvSpPr>
        <p:spPr>
          <a:xfrm>
            <a:off x="706777" y="1460598"/>
            <a:ext cx="7142096" cy="124113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defRPr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 ?</a:t>
            </a:r>
            <a:endParaRPr lang="en-US" sz="3200" dirty="0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0" y="435909"/>
            <a:ext cx="9144000" cy="448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181" tIns="39091" rIns="78181" bIns="3909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 New Roman" pitchFamily="18" charset="0"/>
              </a:rPr>
              <a:t>Luyện từ và câu</a:t>
            </a:r>
            <a:endParaRPr lang="en-US" altLang="en-US" sz="2100"/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0" y="871818"/>
            <a:ext cx="9144000" cy="49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181" tIns="39091" rIns="78181" bIns="3909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>
                <a:solidFill>
                  <a:srgbClr val="FF0000"/>
                </a:solidFill>
                <a:latin typeface="Times New Roman" pitchFamily="18" charset="0"/>
              </a:rPr>
              <a:t>Dấu gạch ngang</a:t>
            </a:r>
          </a:p>
        </p:txBody>
      </p:sp>
      <p:sp>
        <p:nvSpPr>
          <p:cNvPr id="22535" name="Text Box 53"/>
          <p:cNvSpPr txBox="1">
            <a:spLocks noChangeArrowheads="1"/>
          </p:cNvSpPr>
          <p:nvPr/>
        </p:nvSpPr>
        <p:spPr bwMode="auto">
          <a:xfrm>
            <a:off x="0" y="13623"/>
            <a:ext cx="9144000" cy="448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181" tIns="39091" rIns="78181" bIns="3909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itchFamily="18" charset="0"/>
              </a:rPr>
              <a:t>Thứ năm ngày 25 tháng 2 năm 2021</a:t>
            </a:r>
          </a:p>
        </p:txBody>
      </p:sp>
    </p:spTree>
    <p:extLst>
      <p:ext uri="{BB962C8B-B14F-4D97-AF65-F5344CB8AC3E}">
        <p14:creationId xmlns:p14="http://schemas.microsoft.com/office/powerpoint/2010/main" val="123992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6"/>
          <p:cNvSpPr txBox="1">
            <a:spLocks noChangeArrowheads="1"/>
          </p:cNvSpPr>
          <p:nvPr/>
        </p:nvSpPr>
        <p:spPr bwMode="auto">
          <a:xfrm>
            <a:off x="228034" y="1390974"/>
            <a:ext cx="8840375" cy="461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>
            <a:spAutoFit/>
          </a:bodyPr>
          <a:lstStyle/>
          <a:p>
            <a:r>
              <a:rPr lang="en-US" altLang="en-US" sz="2400" b="1" i="1">
                <a:latin typeface="Times New Roman" pitchFamily="18" charset="0"/>
                <a:cs typeface="Times New Roman" pitchFamily="18" charset="0"/>
              </a:rPr>
              <a:t>Bài 1 : Chọn nghĩa thích hợp với mỗi tục ngữ sau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033" y="1984295"/>
            <a:ext cx="2362221" cy="21235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lnSpc>
                <a:spcPct val="115000"/>
              </a:lnSpc>
              <a:spcAft>
                <a:spcPts val="1005"/>
              </a:spcAft>
            </a:pPr>
            <a:r>
              <a:rPr lang="en-US" altLang="en-US" sz="28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Phẩm chất quý hơn vẻ đẹp bên ngoài</a:t>
            </a:r>
            <a:endParaRPr lang="en-US" altLang="en-US" sz="280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033" y="4266763"/>
            <a:ext cx="2362221" cy="20645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lnSpc>
                <a:spcPct val="115000"/>
              </a:lnSpc>
              <a:spcAft>
                <a:spcPts val="1005"/>
              </a:spcAft>
            </a:pPr>
            <a:r>
              <a:rPr lang="en-US" altLang="en-US" sz="28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Hình thức thường thống nhất với nội dung</a:t>
            </a:r>
            <a:endParaRPr lang="en-US" altLang="en-US" sz="280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71989" y="1991863"/>
            <a:ext cx="6096420" cy="7961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lnSpc>
                <a:spcPct val="115000"/>
              </a:lnSpc>
              <a:spcAft>
                <a:spcPts val="1005"/>
              </a:spcAft>
            </a:pPr>
            <a:r>
              <a:rPr lang="en-US" altLang="en-US" sz="26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Tốt gỗ hơn tốt nước sơn.</a:t>
            </a:r>
            <a:endParaRPr lang="en-US" altLang="en-US" sz="260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71989" y="2969630"/>
            <a:ext cx="6096420" cy="111399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lnSpc>
                <a:spcPct val="115000"/>
              </a:lnSpc>
              <a:spcAft>
                <a:spcPts val="1005"/>
              </a:spcAft>
            </a:pPr>
            <a:r>
              <a:rPr lang="en-US" altLang="en-US" sz="26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Người thanh tiếng nói cũng thanh</a:t>
            </a:r>
          </a:p>
          <a:p>
            <a:pPr algn="ctr">
              <a:lnSpc>
                <a:spcPct val="115000"/>
              </a:lnSpc>
              <a:spcAft>
                <a:spcPts val="1005"/>
              </a:spcAft>
            </a:pPr>
            <a:r>
              <a:rPr lang="en-US" altLang="en-US" sz="26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Chuông kêu khẽ đánh bên thành cũng kêu.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971989" y="4266764"/>
            <a:ext cx="6096420" cy="83851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lnSpc>
                <a:spcPct val="115000"/>
              </a:lnSpc>
              <a:spcAft>
                <a:spcPts val="1005"/>
              </a:spcAft>
            </a:pPr>
            <a:r>
              <a:rPr lang="en-US" altLang="en-US" sz="26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Cái nết đánh chết cái đẹp.</a:t>
            </a:r>
            <a:endParaRPr lang="en-US" altLang="en-US" sz="260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71989" y="5299020"/>
            <a:ext cx="6096420" cy="110490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lnSpc>
                <a:spcPct val="115000"/>
              </a:lnSpc>
              <a:spcAft>
                <a:spcPts val="1005"/>
              </a:spcAft>
            </a:pPr>
            <a:r>
              <a:rPr lang="en-US" altLang="en-US" sz="26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Trông mặt mà bắt hình dong</a:t>
            </a:r>
          </a:p>
          <a:p>
            <a:pPr algn="ctr">
              <a:lnSpc>
                <a:spcPct val="115000"/>
              </a:lnSpc>
              <a:spcAft>
                <a:spcPts val="1005"/>
              </a:spcAft>
            </a:pPr>
            <a:r>
              <a:rPr lang="en-US" altLang="en-US" sz="26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Con lợn có béo thì lòng mới ngon.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295127" y="1752718"/>
            <a:ext cx="1371978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104917" y="1790557"/>
            <a:ext cx="914652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3" name="Text Box 3"/>
          <p:cNvSpPr txBox="1">
            <a:spLocks noChangeArrowheads="1"/>
          </p:cNvSpPr>
          <p:nvPr/>
        </p:nvSpPr>
        <p:spPr bwMode="auto">
          <a:xfrm>
            <a:off x="0" y="435909"/>
            <a:ext cx="9144000" cy="448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181" tIns="39091" rIns="78181" bIns="3909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 New Roman" pitchFamily="18" charset="0"/>
              </a:rPr>
              <a:t>Luyện từ và câu</a:t>
            </a:r>
            <a:endParaRPr lang="en-US" altLang="en-US" sz="2100"/>
          </a:p>
        </p:txBody>
      </p:sp>
      <p:sp>
        <p:nvSpPr>
          <p:cNvPr id="23564" name="Text Box 5"/>
          <p:cNvSpPr txBox="1">
            <a:spLocks noChangeArrowheads="1"/>
          </p:cNvSpPr>
          <p:nvPr/>
        </p:nvSpPr>
        <p:spPr bwMode="auto">
          <a:xfrm>
            <a:off x="0" y="871818"/>
            <a:ext cx="9144000" cy="49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181" tIns="39091" rIns="78181" bIns="3909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>
                <a:solidFill>
                  <a:srgbClr val="FF0000"/>
                </a:solidFill>
                <a:latin typeface="Times New Roman" pitchFamily="18" charset="0"/>
              </a:rPr>
              <a:t>Dấu gạch ngang</a:t>
            </a:r>
          </a:p>
        </p:txBody>
      </p:sp>
      <p:sp>
        <p:nvSpPr>
          <p:cNvPr id="23565" name="Text Box 53"/>
          <p:cNvSpPr txBox="1">
            <a:spLocks noChangeArrowheads="1"/>
          </p:cNvSpPr>
          <p:nvPr/>
        </p:nvSpPr>
        <p:spPr bwMode="auto">
          <a:xfrm>
            <a:off x="0" y="13623"/>
            <a:ext cx="9144000" cy="448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181" tIns="39091" rIns="78181" bIns="3909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itchFamily="18" charset="0"/>
              </a:rPr>
              <a:t>Thứ năm ngày 25 tháng 2 năm 2021</a:t>
            </a:r>
          </a:p>
        </p:txBody>
      </p:sp>
    </p:spTree>
    <p:extLst>
      <p:ext uri="{BB962C8B-B14F-4D97-AF65-F5344CB8AC3E}">
        <p14:creationId xmlns:p14="http://schemas.microsoft.com/office/powerpoint/2010/main" val="40250477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4"/>
          <p:cNvSpPr txBox="1">
            <a:spLocks noChangeArrowheads="1"/>
          </p:cNvSpPr>
          <p:nvPr/>
        </p:nvSpPr>
        <p:spPr bwMode="auto">
          <a:xfrm>
            <a:off x="228034" y="1390974"/>
            <a:ext cx="8478799" cy="461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>
            <a:spAutoFit/>
          </a:bodyPr>
          <a:lstStyle/>
          <a:p>
            <a:r>
              <a:rPr lang="en-US" altLang="en-US" sz="2400" b="1" i="1">
                <a:latin typeface="Times New Roman" pitchFamily="18" charset="0"/>
                <a:cs typeface="Times New Roman" pitchFamily="18" charset="0"/>
              </a:rPr>
              <a:t>Bài 1 : Chọn nghĩa thích hợp với mỗi tục ngữ sau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033" y="1984295"/>
            <a:ext cx="2362221" cy="21235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lnSpc>
                <a:spcPct val="115000"/>
              </a:lnSpc>
              <a:spcAft>
                <a:spcPts val="1005"/>
              </a:spcAft>
            </a:pPr>
            <a:r>
              <a:rPr lang="en-US" altLang="en-US" sz="28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Phẩm chất quý hơn vẻ đẹp bên ngoài</a:t>
            </a:r>
            <a:endParaRPr lang="en-US" altLang="en-US" sz="280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033" y="4362117"/>
            <a:ext cx="2362221" cy="20645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lnSpc>
                <a:spcPct val="115000"/>
              </a:lnSpc>
              <a:spcAft>
                <a:spcPts val="1005"/>
              </a:spcAft>
            </a:pPr>
            <a:r>
              <a:rPr lang="en-US" altLang="en-US" sz="28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Hình thức thường thống nhất với nội dung</a:t>
            </a:r>
            <a:endParaRPr lang="en-US" altLang="en-US" sz="280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10101" y="1991863"/>
            <a:ext cx="5524448" cy="7961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lnSpc>
                <a:spcPct val="115000"/>
              </a:lnSpc>
              <a:spcAft>
                <a:spcPts val="1005"/>
              </a:spcAft>
            </a:pPr>
            <a:r>
              <a:rPr lang="en-US" altLang="en-US" sz="26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Tốt gỗ hơn tốt nước sơn.</a:t>
            </a:r>
            <a:endParaRPr lang="en-US" altLang="en-US" sz="260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30258" y="2977199"/>
            <a:ext cx="5524448" cy="83851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lnSpc>
                <a:spcPct val="115000"/>
              </a:lnSpc>
              <a:spcAft>
                <a:spcPts val="1005"/>
              </a:spcAft>
            </a:pPr>
            <a:r>
              <a:rPr lang="en-US" altLang="en-US" sz="26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Cái nết đánh chết cái đẹp.</a:t>
            </a:r>
            <a:endParaRPr lang="en-US" altLang="en-US" sz="260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82384" y="4107838"/>
            <a:ext cx="5886025" cy="128653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lnSpc>
                <a:spcPct val="115000"/>
              </a:lnSpc>
              <a:spcAft>
                <a:spcPts val="1005"/>
              </a:spcAft>
            </a:pPr>
            <a:r>
              <a:rPr lang="en-US" altLang="en-US" sz="26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Người thanh tiếng nói cũng thanh</a:t>
            </a:r>
          </a:p>
          <a:p>
            <a:pPr algn="ctr">
              <a:lnSpc>
                <a:spcPct val="115000"/>
              </a:lnSpc>
              <a:spcAft>
                <a:spcPts val="1005"/>
              </a:spcAft>
            </a:pPr>
            <a:r>
              <a:rPr lang="en-US" altLang="en-US" sz="26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Chuông kêu khẽ đánh bên thành cũng kêu.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182384" y="5486703"/>
            <a:ext cx="5886025" cy="110490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lnSpc>
                <a:spcPct val="115000"/>
              </a:lnSpc>
              <a:spcAft>
                <a:spcPts val="1005"/>
              </a:spcAft>
            </a:pPr>
            <a:r>
              <a:rPr lang="en-US" altLang="en-US" sz="26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Trông mặt mà bắt hình dong</a:t>
            </a:r>
          </a:p>
          <a:p>
            <a:pPr algn="ctr">
              <a:lnSpc>
                <a:spcPct val="115000"/>
              </a:lnSpc>
              <a:spcAft>
                <a:spcPts val="1005"/>
              </a:spcAft>
            </a:pPr>
            <a:r>
              <a:rPr lang="en-US" altLang="en-US" sz="26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Con lợn có béo thì lòng mới ngon.</a:t>
            </a:r>
          </a:p>
        </p:txBody>
      </p:sp>
      <p:cxnSp>
        <p:nvCxnSpPr>
          <p:cNvPr id="13" name="Straight Arrow Connector 12"/>
          <p:cNvCxnSpPr>
            <a:stCxn id="6" idx="3"/>
            <a:endCxn id="8" idx="1"/>
          </p:cNvCxnSpPr>
          <p:nvPr/>
        </p:nvCxnSpPr>
        <p:spPr>
          <a:xfrm flipV="1">
            <a:off x="2590254" y="2389933"/>
            <a:ext cx="619847" cy="6568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3"/>
            <a:endCxn id="9" idx="1"/>
          </p:cNvCxnSpPr>
          <p:nvPr/>
        </p:nvCxnSpPr>
        <p:spPr>
          <a:xfrm>
            <a:off x="2590254" y="3046823"/>
            <a:ext cx="640004" cy="3496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3"/>
            <a:endCxn id="10" idx="1"/>
          </p:cNvCxnSpPr>
          <p:nvPr/>
        </p:nvCxnSpPr>
        <p:spPr>
          <a:xfrm flipV="1">
            <a:off x="2590254" y="4751107"/>
            <a:ext cx="592130" cy="6432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3"/>
            <a:endCxn id="11" idx="1"/>
          </p:cNvCxnSpPr>
          <p:nvPr/>
        </p:nvCxnSpPr>
        <p:spPr>
          <a:xfrm>
            <a:off x="2590254" y="5394375"/>
            <a:ext cx="592130" cy="6447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185521" y="1829910"/>
            <a:ext cx="1371978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169170" y="1829910"/>
            <a:ext cx="914652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1" name="Text Box 3"/>
          <p:cNvSpPr txBox="1">
            <a:spLocks noChangeArrowheads="1"/>
          </p:cNvSpPr>
          <p:nvPr/>
        </p:nvSpPr>
        <p:spPr bwMode="auto">
          <a:xfrm>
            <a:off x="0" y="435909"/>
            <a:ext cx="9144000" cy="448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181" tIns="39091" rIns="78181" bIns="3909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 New Roman" pitchFamily="18" charset="0"/>
              </a:rPr>
              <a:t>Luyện từ và câu</a:t>
            </a:r>
            <a:endParaRPr lang="en-US" altLang="en-US" sz="2100"/>
          </a:p>
        </p:txBody>
      </p:sp>
      <p:sp>
        <p:nvSpPr>
          <p:cNvPr id="24592" name="Text Box 5"/>
          <p:cNvSpPr txBox="1">
            <a:spLocks noChangeArrowheads="1"/>
          </p:cNvSpPr>
          <p:nvPr/>
        </p:nvSpPr>
        <p:spPr bwMode="auto">
          <a:xfrm>
            <a:off x="0" y="871818"/>
            <a:ext cx="9144000" cy="49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181" tIns="39091" rIns="78181" bIns="3909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>
                <a:solidFill>
                  <a:srgbClr val="FF0000"/>
                </a:solidFill>
                <a:latin typeface="Times New Roman" pitchFamily="18" charset="0"/>
              </a:rPr>
              <a:t>Dấu gạch ngang</a:t>
            </a:r>
          </a:p>
        </p:txBody>
      </p:sp>
      <p:sp>
        <p:nvSpPr>
          <p:cNvPr id="24593" name="Text Box 53"/>
          <p:cNvSpPr txBox="1">
            <a:spLocks noChangeArrowheads="1"/>
          </p:cNvSpPr>
          <p:nvPr/>
        </p:nvSpPr>
        <p:spPr bwMode="auto">
          <a:xfrm>
            <a:off x="0" y="13623"/>
            <a:ext cx="9144000" cy="448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181" tIns="39091" rIns="78181" bIns="3909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itchFamily="18" charset="0"/>
              </a:rPr>
              <a:t>Thứ năm ngày 25 tháng 2 năm 2021</a:t>
            </a:r>
          </a:p>
        </p:txBody>
      </p:sp>
    </p:spTree>
    <p:extLst>
      <p:ext uri="{BB962C8B-B14F-4D97-AF65-F5344CB8AC3E}">
        <p14:creationId xmlns:p14="http://schemas.microsoft.com/office/powerpoint/2010/main" val="250036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14647" y="1448490"/>
            <a:ext cx="8914707" cy="3539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>
            <a:spAutoFit/>
          </a:bodyPr>
          <a:lstStyle/>
          <a:p>
            <a:r>
              <a:rPr lang="en-US" altLang="en-US" sz="2800" b="1" i="1">
                <a:latin typeface="Times New Roman" pitchFamily="18" charset="0"/>
                <a:cs typeface="Times New Roman" pitchFamily="18" charset="0"/>
              </a:rPr>
              <a:t>Bài 2 : Nêu một trường hợp có thể sử dụng một trong những tục ngữ nói trên.</a:t>
            </a:r>
          </a:p>
          <a:p>
            <a:r>
              <a:rPr lang="en-US" altLang="en-US" sz="2800" u="sng">
                <a:latin typeface="Times New Roman" pitchFamily="18" charset="0"/>
                <a:cs typeface="Times New Roman" pitchFamily="18" charset="0"/>
              </a:rPr>
              <a:t>Tình huống:</a:t>
            </a: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 Em theo mẹ ra chợ mua cam. Cô bán cam mời mẹ: “ Chị mua đi. Những quả cam đẹp thế này, không mua thì tiếc lắm đấy”. Mẹ cười: “ Cam đẹp thật, nhưng không biết có ngon không ?”. Cô bán hàng nhanh nhảu: “ Ngon chứ chị. Trông mặt mà bắt hình dong. Con lợn có béo thì lòng mới ngon.”</a:t>
            </a: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0" y="435909"/>
            <a:ext cx="9144000" cy="448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181" tIns="39091" rIns="78181" bIns="3909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 New Roman" pitchFamily="18" charset="0"/>
              </a:rPr>
              <a:t>Luyện từ và câu</a:t>
            </a:r>
            <a:endParaRPr lang="en-US" altLang="en-US" sz="2100"/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0" y="871818"/>
            <a:ext cx="9144000" cy="49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181" tIns="39091" rIns="78181" bIns="3909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>
                <a:solidFill>
                  <a:srgbClr val="FF0000"/>
                </a:solidFill>
                <a:latin typeface="Times New Roman" pitchFamily="18" charset="0"/>
              </a:rPr>
              <a:t>Dấu gạch ngang</a:t>
            </a:r>
          </a:p>
        </p:txBody>
      </p:sp>
      <p:sp>
        <p:nvSpPr>
          <p:cNvPr id="25605" name="Text Box 53"/>
          <p:cNvSpPr txBox="1">
            <a:spLocks noChangeArrowheads="1"/>
          </p:cNvSpPr>
          <p:nvPr/>
        </p:nvSpPr>
        <p:spPr bwMode="auto">
          <a:xfrm>
            <a:off x="0" y="13623"/>
            <a:ext cx="9144000" cy="448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181" tIns="39091" rIns="78181" bIns="3909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itchFamily="18" charset="0"/>
              </a:rPr>
              <a:t>Thứ năm ngày 25 tháng 2 năm 2021</a:t>
            </a:r>
          </a:p>
        </p:txBody>
      </p:sp>
    </p:spTree>
    <p:extLst>
      <p:ext uri="{BB962C8B-B14F-4D97-AF65-F5344CB8AC3E}">
        <p14:creationId xmlns:p14="http://schemas.microsoft.com/office/powerpoint/2010/main" val="287367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6"/>
          <p:cNvSpPr txBox="1">
            <a:spLocks noChangeArrowheads="1"/>
          </p:cNvSpPr>
          <p:nvPr/>
        </p:nvSpPr>
        <p:spPr bwMode="auto">
          <a:xfrm>
            <a:off x="1649146" y="1519628"/>
            <a:ext cx="8534232" cy="461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>
            <a:spAutoFit/>
          </a:bodyPr>
          <a:lstStyle/>
          <a:p>
            <a:r>
              <a:rPr lang="en-US" altLang="en-US" sz="2400" b="1" i="1">
                <a:latin typeface="Times New Roman" pitchFamily="18" charset="0"/>
                <a:cs typeface="Times New Roman" pitchFamily="18" charset="0"/>
              </a:rPr>
              <a:t>Bài 3 : Tìm các từ ngữ miêu tả mức độ cao của cái đẹp.</a:t>
            </a:r>
            <a:endParaRPr lang="en-US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578916" y="1964618"/>
            <a:ext cx="3200022" cy="400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>
            <a:spAutoFit/>
          </a:bodyPr>
          <a:lstStyle/>
          <a:p>
            <a:r>
              <a:rPr lang="en-US" altLang="en-US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M:</a:t>
            </a:r>
            <a:r>
              <a:rPr lang="en-US" altLang="en-US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tuyệt vời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742696" y="1905589"/>
            <a:ext cx="1753713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647591" y="1905589"/>
            <a:ext cx="2439072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630" name="Picture 13" descr="Related image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550" y="4749592"/>
            <a:ext cx="3817349" cy="20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Oval Callout 13"/>
          <p:cNvSpPr/>
          <p:nvPr/>
        </p:nvSpPr>
        <p:spPr>
          <a:xfrm>
            <a:off x="1752453" y="2600319"/>
            <a:ext cx="5486652" cy="1894993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33" tIns="45717" rIns="91433" bIns="45717" anchor="ctr"/>
          <a:lstStyle/>
          <a:p>
            <a:pPr algn="ctr">
              <a:defRPr/>
            </a:pPr>
            <a:r>
              <a:rPr lang="en-US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tuyệt vời, tuyệt diệu, tuyệt trần, tuyệt sắc, mê li, mê hồn, tuyệt hảo, khôn tả, tuyệt mĩ, hoàn hảo,…</a:t>
            </a:r>
          </a:p>
          <a:p>
            <a:pPr algn="ctr">
              <a:defRPr/>
            </a:pPr>
            <a:endParaRPr lang="en-US" dirty="0"/>
          </a:p>
        </p:txBody>
      </p:sp>
      <p:sp>
        <p:nvSpPr>
          <p:cNvPr id="26632" name="Text Box 3"/>
          <p:cNvSpPr txBox="1">
            <a:spLocks noChangeArrowheads="1"/>
          </p:cNvSpPr>
          <p:nvPr/>
        </p:nvSpPr>
        <p:spPr bwMode="auto">
          <a:xfrm>
            <a:off x="0" y="435909"/>
            <a:ext cx="9144000" cy="448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181" tIns="39091" rIns="78181" bIns="3909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>
                <a:latin typeface="Times New Roman" pitchFamily="18" charset="0"/>
              </a:rPr>
              <a:t>Luyện từ và câu</a:t>
            </a:r>
            <a:endParaRPr lang="en-US" altLang="en-US" sz="2100"/>
          </a:p>
        </p:txBody>
      </p:sp>
      <p:sp>
        <p:nvSpPr>
          <p:cNvPr id="26633" name="Text Box 5"/>
          <p:cNvSpPr txBox="1">
            <a:spLocks noChangeArrowheads="1"/>
          </p:cNvSpPr>
          <p:nvPr/>
        </p:nvSpPr>
        <p:spPr bwMode="auto">
          <a:xfrm>
            <a:off x="0" y="871818"/>
            <a:ext cx="9144000" cy="49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181" tIns="39091" rIns="78181" bIns="3909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>
                <a:solidFill>
                  <a:srgbClr val="FF0000"/>
                </a:solidFill>
                <a:latin typeface="Times New Roman" pitchFamily="18" charset="0"/>
              </a:rPr>
              <a:t>Dấu gạch ngang</a:t>
            </a:r>
          </a:p>
        </p:txBody>
      </p:sp>
      <p:sp>
        <p:nvSpPr>
          <p:cNvPr id="26634" name="Text Box 53"/>
          <p:cNvSpPr txBox="1">
            <a:spLocks noChangeArrowheads="1"/>
          </p:cNvSpPr>
          <p:nvPr/>
        </p:nvSpPr>
        <p:spPr bwMode="auto">
          <a:xfrm>
            <a:off x="0" y="13623"/>
            <a:ext cx="9144000" cy="448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181" tIns="39091" rIns="78181" bIns="3909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3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Times New Roman" pitchFamily="18" charset="0"/>
              </a:rPr>
              <a:t>Thứ năm ngày 25 tháng 2 năm 2021</a:t>
            </a:r>
          </a:p>
        </p:txBody>
      </p:sp>
    </p:spTree>
    <p:extLst>
      <p:ext uri="{BB962C8B-B14F-4D97-AF65-F5344CB8AC3E}">
        <p14:creationId xmlns:p14="http://schemas.microsoft.com/office/powerpoint/2010/main" val="282279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</TotalTime>
  <Words>702</Words>
  <Application>Microsoft Office PowerPoint</Application>
  <PresentationFormat>On-screen Show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Admin</cp:lastModifiedBy>
  <cp:revision>127</cp:revision>
  <dcterms:created xsi:type="dcterms:W3CDTF">2018-01-22T07:41:00Z</dcterms:created>
  <dcterms:modified xsi:type="dcterms:W3CDTF">2021-02-22T12:25:02Z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1033-11.2.0.9967</vt:lpwstr>
  </property>
</Properties>
</file>