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2" r:id="rId2"/>
    <p:sldId id="283" r:id="rId3"/>
    <p:sldId id="259" r:id="rId4"/>
    <p:sldId id="288" r:id="rId5"/>
    <p:sldId id="289" r:id="rId6"/>
    <p:sldId id="286" r:id="rId7"/>
    <p:sldId id="297" r:id="rId8"/>
    <p:sldId id="293" r:id="rId9"/>
    <p:sldId id="294" r:id="rId10"/>
    <p:sldId id="295" r:id="rId11"/>
    <p:sldId id="298" r:id="rId12"/>
    <p:sldId id="299" r:id="rId13"/>
    <p:sldId id="300" r:id="rId14"/>
    <p:sldId id="301" r:id="rId15"/>
    <p:sldId id="302" r:id="rId16"/>
    <p:sldId id="303" r:id="rId17"/>
    <p:sldId id="305" r:id="rId18"/>
    <p:sldId id="30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FF"/>
    <a:srgbClr val="00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9735-273D-470E-8876-13BF71110D20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28043-3C65-410B-9DFB-2F4B4401A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4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gif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10" Type="http://schemas.openxmlformats.org/officeDocument/2006/relationships/image" Target="../media/image27.png"/><Relationship Id="rId4" Type="http://schemas.openxmlformats.org/officeDocument/2006/relationships/image" Target="../media/image15.png"/><Relationship Id="rId9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8382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TRẦN QUỐC TOẢN</a:t>
            </a:r>
          </a:p>
        </p:txBody>
      </p:sp>
      <p:sp>
        <p:nvSpPr>
          <p:cNvPr id="20483" name="WordArt 20"/>
          <p:cNvSpPr>
            <a:spLocks noChangeArrowheads="1" noChangeShapeType="1" noTextEdit="1"/>
          </p:cNvSpPr>
          <p:nvPr/>
        </p:nvSpPr>
        <p:spPr bwMode="auto">
          <a:xfrm>
            <a:off x="1143000" y="1905000"/>
            <a:ext cx="7086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–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457200" y="3276600"/>
            <a:ext cx="82296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Trang 123 – 124).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487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490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1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2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3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4" name="Picture 2" descr="Bemu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53340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Bemu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5626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Bemu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5638800"/>
            <a:ext cx="19050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58AF4515-DF67-4DBB-B147-EC59075EC726}"/>
                  </a:ext>
                </a:extLst>
              </p:cNvPr>
              <p:cNvSpPr txBox="1"/>
              <p:nvPr/>
            </p:nvSpPr>
            <p:spPr>
              <a:xfrm>
                <a:off x="1447800" y="181148"/>
                <a:ext cx="250164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6 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8AF4515-DF67-4DBB-B147-EC59075EC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81148"/>
                <a:ext cx="2501647" cy="8094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9B2CF67B-0FA2-4B0A-A7E6-AB64A24E9338}"/>
                  </a:ext>
                </a:extLst>
              </p:cNvPr>
              <p:cNvSpPr/>
              <p:nvPr/>
            </p:nvSpPr>
            <p:spPr>
              <a:xfrm>
                <a:off x="457200" y="1156337"/>
                <a:ext cx="4135876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3600" b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  : 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6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B2CF67B-0FA2-4B0A-A7E6-AB64A24E93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56337"/>
                <a:ext cx="4135876" cy="879215"/>
              </a:xfrm>
              <a:prstGeom prst="rect">
                <a:avLst/>
              </a:prstGeom>
              <a:blipFill>
                <a:blip r:embed="rId3"/>
                <a:stretch>
                  <a:fillRect l="-442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738B02E4-6552-4B87-87FB-6C14F925653F}"/>
                  </a:ext>
                </a:extLst>
              </p:cNvPr>
              <p:cNvSpPr/>
              <p:nvPr/>
            </p:nvSpPr>
            <p:spPr>
              <a:xfrm>
                <a:off x="5638800" y="1143000"/>
                <a:ext cx="2589170" cy="878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  : 3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38B02E4-6552-4B87-87FB-6C14F92565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143000"/>
                <a:ext cx="2589170" cy="878574"/>
              </a:xfrm>
              <a:prstGeom prst="rect">
                <a:avLst/>
              </a:prstGeom>
              <a:blipFill>
                <a:blip r:embed="rId4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B90D1644-801A-45B1-AD2D-FFA79279DE5C}"/>
                  </a:ext>
                </a:extLst>
              </p:cNvPr>
              <p:cNvSpPr/>
              <p:nvPr/>
            </p:nvSpPr>
            <p:spPr>
              <a:xfrm>
                <a:off x="3581400" y="2209800"/>
                <a:ext cx="2574744" cy="879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3600" b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90D1644-801A-45B1-AD2D-FFA79279DE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209800"/>
                <a:ext cx="2574744" cy="879600"/>
              </a:xfrm>
              <a:prstGeom prst="rect">
                <a:avLst/>
              </a:prstGeom>
              <a:blipFill>
                <a:blip r:embed="rId5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6748DE7-7B84-4AE1-97A8-BFD87819081C}"/>
                  </a:ext>
                </a:extLst>
              </p:cNvPr>
              <p:cNvSpPr/>
              <p:nvPr/>
            </p:nvSpPr>
            <p:spPr>
              <a:xfrm>
                <a:off x="786018" y="3289937"/>
                <a:ext cx="5562741" cy="879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r>
                      <a:rPr lang="en-US" sz="3600" b="0" i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6748DE7-7B84-4AE1-97A8-BFD8781908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18" y="3289937"/>
                <a:ext cx="5562741" cy="879600"/>
              </a:xfrm>
              <a:prstGeom prst="rect">
                <a:avLst/>
              </a:prstGeom>
              <a:blipFill>
                <a:blip r:embed="rId6"/>
                <a:stretch>
                  <a:fillRect l="-339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FF50B528-92D0-4685-BA71-DC1B788D9216}"/>
                  </a:ext>
                </a:extLst>
              </p:cNvPr>
              <p:cNvSpPr/>
              <p:nvPr/>
            </p:nvSpPr>
            <p:spPr>
              <a:xfrm>
                <a:off x="457200" y="4038600"/>
                <a:ext cx="8470980" cy="2354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</a:rPr>
                          <m:t>6 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3600">
                        <a:latin typeface="Cambria Math" panose="02040503050406030204" pitchFamily="18" charset="0"/>
                      </a:rPr>
                      <m:t> ;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3600">
                        <a:latin typeface="Cambria Math" panose="02040503050406030204" pitchFamily="18" charset="0"/>
                      </a:rPr>
                      <m:t> ;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viết theo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  <m:r>
                      <a:rPr lang="en-US" sz="3600" b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</m:den>
                    </m:f>
                    <m:r>
                      <a:rPr lang="en-US" sz="3600" b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F50B528-92D0-4685-BA71-DC1B788D92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38600"/>
                <a:ext cx="8470980" cy="2354619"/>
              </a:xfrm>
              <a:prstGeom prst="rect">
                <a:avLst/>
              </a:prstGeom>
              <a:blipFill>
                <a:blip r:embed="rId7"/>
                <a:stretch>
                  <a:fillRect l="-2158" r="-432" b="-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876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1258669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id="{4F4DFA76-DC16-4C85-ADD0-8B92FFC55BF8}"/>
                  </a:ext>
                </a:extLst>
              </p:cNvPr>
              <p:cNvSpPr txBox="1"/>
              <p:nvPr/>
            </p:nvSpPr>
            <p:spPr>
              <a:xfrm>
                <a:off x="1353820" y="1710339"/>
                <a:ext cx="7028180" cy="1185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5</m:t>
                        </m:r>
                      </m:num>
                      <m:den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5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6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9 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8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5</m:t>
                        </m:r>
                      </m:num>
                      <m:den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15</m:t>
                        </m:r>
                      </m:den>
                    </m:f>
                  </m:oMath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F4DFA76-DC16-4C85-ADD0-8B92FFC55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820" y="1710339"/>
                <a:ext cx="7028180" cy="1185261"/>
              </a:xfrm>
              <a:prstGeom prst="rect">
                <a:avLst/>
              </a:prstGeom>
              <a:blipFill rotWithShape="1">
                <a:blip r:embed="rId2"/>
                <a:stretch>
                  <a:fillRect l="-2602" b="-7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B12BCA72-26BC-4462-8060-99B572050369}"/>
                  </a:ext>
                </a:extLst>
              </p:cNvPr>
              <p:cNvSpPr txBox="1"/>
              <p:nvPr/>
            </p:nvSpPr>
            <p:spPr>
              <a:xfrm>
                <a:off x="1427686" y="3278266"/>
                <a:ext cx="2352119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12BCA72-26BC-4462-8060-99B572050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686" y="3278266"/>
                <a:ext cx="2352119" cy="81823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B96421CB-642A-4C5E-BA00-FC9EFD954C5B}"/>
                  </a:ext>
                </a:extLst>
              </p:cNvPr>
              <p:cNvSpPr/>
              <p:nvPr/>
            </p:nvSpPr>
            <p:spPr>
              <a:xfrm>
                <a:off x="4572000" y="3254357"/>
                <a:ext cx="98975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96421CB-642A-4C5E-BA00-FC9EFD954C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54357"/>
                <a:ext cx="989758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7B14377C-9DC0-481E-99FB-BC9E4DA70C79}"/>
                  </a:ext>
                </a:extLst>
              </p:cNvPr>
              <p:cNvSpPr/>
              <p:nvPr/>
            </p:nvSpPr>
            <p:spPr>
              <a:xfrm>
                <a:off x="3759934" y="3236491"/>
                <a:ext cx="92724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B14377C-9DC0-481E-99FB-BC9E4DA70C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934" y="3236491"/>
                <a:ext cx="927242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ine 11">
            <a:extLst>
              <a:ext uri="{FF2B5EF4-FFF2-40B4-BE49-F238E27FC236}">
                <a16:creationId xmlns="" xmlns:a16="http://schemas.microsoft.com/office/drawing/2014/main" id="{C6E87791-0CE0-4A1B-964A-C10420F7F8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6010" y="3298586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">
            <a:extLst>
              <a:ext uri="{FF2B5EF4-FFF2-40B4-BE49-F238E27FC236}">
                <a16:creationId xmlns="" xmlns:a16="http://schemas.microsoft.com/office/drawing/2014/main" id="{D20A258D-31F6-49A1-B9DC-126F90628D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5134" y="3296022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4">
            <a:extLst>
              <a:ext uri="{FF2B5EF4-FFF2-40B4-BE49-F238E27FC236}">
                <a16:creationId xmlns="" xmlns:a16="http://schemas.microsoft.com/office/drawing/2014/main" id="{FCE8A6E9-4D07-43B0-AE2C-86DE83BF35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7727" y="3801863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5">
            <a:extLst>
              <a:ext uri="{FF2B5EF4-FFF2-40B4-BE49-F238E27FC236}">
                <a16:creationId xmlns="" xmlns:a16="http://schemas.microsoft.com/office/drawing/2014/main" id="{A8476C22-26FD-4599-B6BB-5EE26F0DFF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26170" y="3801863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6">
            <a:extLst>
              <a:ext uri="{FF2B5EF4-FFF2-40B4-BE49-F238E27FC236}">
                <a16:creationId xmlns="" xmlns:a16="http://schemas.microsoft.com/office/drawing/2014/main" id="{7CFDE17E-D849-415A-9973-E53FC04B0F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65827" y="3288426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7">
            <a:extLst>
              <a:ext uri="{FF2B5EF4-FFF2-40B4-BE49-F238E27FC236}">
                <a16:creationId xmlns="" xmlns:a16="http://schemas.microsoft.com/office/drawing/2014/main" id="{A1AE5CC7-6E84-4BFC-A6E9-C983970B9B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4520" y="3810870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A5FCBE0C-EF4A-471D-B74F-67138A5DCF89}"/>
                  </a:ext>
                </a:extLst>
              </p:cNvPr>
              <p:cNvSpPr/>
              <p:nvPr/>
            </p:nvSpPr>
            <p:spPr>
              <a:xfrm>
                <a:off x="3333344" y="4520301"/>
                <a:ext cx="3027175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2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5FCBE0C-EF4A-471D-B74F-67138A5DCF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344" y="4520301"/>
                <a:ext cx="3027175" cy="9105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6DD8B142-16CF-46BA-84C0-DE72A78D1032}"/>
                  </a:ext>
                </a:extLst>
              </p:cNvPr>
              <p:cNvSpPr/>
              <p:nvPr/>
            </p:nvSpPr>
            <p:spPr>
              <a:xfrm>
                <a:off x="6237906" y="4734296"/>
                <a:ext cx="8486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DD8B142-16CF-46BA-84C0-DE72A78D10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906" y="4734296"/>
                <a:ext cx="84869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62C65546-6C5E-47CE-A1C0-FADE34653E11}"/>
                  </a:ext>
                </a:extLst>
              </p:cNvPr>
              <p:cNvSpPr/>
              <p:nvPr/>
            </p:nvSpPr>
            <p:spPr>
              <a:xfrm>
                <a:off x="1248569" y="4520301"/>
                <a:ext cx="2206565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9 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8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15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2C65546-6C5E-47CE-A1C0-FADE34653E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569" y="4520301"/>
                <a:ext cx="2206565" cy="9105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ine 13">
            <a:extLst>
              <a:ext uri="{FF2B5EF4-FFF2-40B4-BE49-F238E27FC236}">
                <a16:creationId xmlns="" xmlns:a16="http://schemas.microsoft.com/office/drawing/2014/main" id="{FB90BD1E-6275-4251-A2AC-C58A9264E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56319" y="5084816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" name="Line 14">
            <a:extLst>
              <a:ext uri="{FF2B5EF4-FFF2-40B4-BE49-F238E27FC236}">
                <a16:creationId xmlns="" xmlns:a16="http://schemas.microsoft.com/office/drawing/2014/main" id="{70301B94-2C94-4E98-8A64-3710FCDAC0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2096" y="5115018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5">
            <a:extLst>
              <a:ext uri="{FF2B5EF4-FFF2-40B4-BE49-F238E27FC236}">
                <a16:creationId xmlns="" xmlns:a16="http://schemas.microsoft.com/office/drawing/2014/main" id="{A2E64948-7CCA-45B0-B8C0-1F62812270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4379" y="4594626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7">
            <a:extLst>
              <a:ext uri="{FF2B5EF4-FFF2-40B4-BE49-F238E27FC236}">
                <a16:creationId xmlns="" xmlns:a16="http://schemas.microsoft.com/office/drawing/2014/main" id="{377E1867-6F91-4C21-9971-620AC48791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8680" y="4566021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1">
            <a:extLst>
              <a:ext uri="{FF2B5EF4-FFF2-40B4-BE49-F238E27FC236}">
                <a16:creationId xmlns="" xmlns:a16="http://schemas.microsoft.com/office/drawing/2014/main" id="{D777EEFA-96FC-4E3C-A481-AB8F607BEA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1396" y="4576181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3">
            <a:extLst>
              <a:ext uri="{FF2B5EF4-FFF2-40B4-BE49-F238E27FC236}">
                <a16:creationId xmlns="" xmlns:a16="http://schemas.microsoft.com/office/drawing/2014/main" id="{E8AB1C1C-4E5B-4C21-A487-A69CC77F07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1000" y="4576181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4">
            <a:extLst>
              <a:ext uri="{FF2B5EF4-FFF2-40B4-BE49-F238E27FC236}">
                <a16:creationId xmlns="" xmlns:a16="http://schemas.microsoft.com/office/drawing/2014/main" id="{03908748-61E4-4E86-A184-8DED427827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82793" y="5115018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5">
            <a:extLst>
              <a:ext uri="{FF2B5EF4-FFF2-40B4-BE49-F238E27FC236}">
                <a16:creationId xmlns="" xmlns:a16="http://schemas.microsoft.com/office/drawing/2014/main" id="{68234EF1-96EA-4A9C-9528-FF153238BA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81236" y="5104858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6">
            <a:extLst>
              <a:ext uri="{FF2B5EF4-FFF2-40B4-BE49-F238E27FC236}">
                <a16:creationId xmlns="" xmlns:a16="http://schemas.microsoft.com/office/drawing/2014/main" id="{57C8D24E-36E9-47F8-9C52-1E2B02DA9D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1213" y="4576181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7">
            <a:extLst>
              <a:ext uri="{FF2B5EF4-FFF2-40B4-BE49-F238E27FC236}">
                <a16:creationId xmlns="" xmlns:a16="http://schemas.microsoft.com/office/drawing/2014/main" id="{C7ED007D-13EA-41D3-89C1-B79337278B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70226" y="5099421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="" xmlns:a16="http://schemas.microsoft.com/office/drawing/2014/main" id="{62C65546-6C5E-47CE-A1C0-FADE34653E11}"/>
                  </a:ext>
                </a:extLst>
              </p:cNvPr>
              <p:cNvSpPr/>
              <p:nvPr/>
            </p:nvSpPr>
            <p:spPr>
              <a:xfrm>
                <a:off x="1246510" y="5795030"/>
                <a:ext cx="2583271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ho</m:t>
                      </m:r>
                      <m:r>
                        <a:rPr lang="en-US" sz="2800" b="0" i="0" smtClean="0">
                          <a:latin typeface="Cambria Math"/>
                        </a:rPr>
                        <m:t>ặ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c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9 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8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15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2C65546-6C5E-47CE-A1C0-FADE34653E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510" y="5795030"/>
                <a:ext cx="2583271" cy="9105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="" xmlns:a16="http://schemas.microsoft.com/office/drawing/2014/main" id="{7B14377C-9DC0-481E-99FB-BC9E4DA70C79}"/>
                  </a:ext>
                </a:extLst>
              </p:cNvPr>
              <p:cNvSpPr/>
              <p:nvPr/>
            </p:nvSpPr>
            <p:spPr>
              <a:xfrm>
                <a:off x="3657600" y="5803815"/>
                <a:ext cx="130875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B14377C-9DC0-481E-99FB-BC9E4DA70C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803815"/>
                <a:ext cx="1308756" cy="9017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="" xmlns:a16="http://schemas.microsoft.com/office/drawing/2014/main" id="{6DD8B142-16CF-46BA-84C0-DE72A78D1032}"/>
                  </a:ext>
                </a:extLst>
              </p:cNvPr>
              <p:cNvSpPr/>
              <p:nvPr/>
            </p:nvSpPr>
            <p:spPr>
              <a:xfrm>
                <a:off x="4920261" y="6019800"/>
                <a:ext cx="8486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DD8B142-16CF-46BA-84C0-DE72A78D10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61" y="6019800"/>
                <a:ext cx="848694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02100" y="457200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latin typeface="Times New Roman" pitchFamily="18" charset="0"/>
              </a:rPr>
              <a:t>Toán</a:t>
            </a:r>
            <a:endParaRPr lang="en-US" altLang="en-US" sz="2400" dirty="0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533400" y="14288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itchFamily="18" charset="0"/>
              </a:rPr>
              <a:t>Thứ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hai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22 </a:t>
            </a:r>
            <a:r>
              <a:rPr lang="en-US" altLang="en-US" sz="2800" b="1" dirty="0" err="1" smtClean="0"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</a:rPr>
              <a:t>2 </a:t>
            </a:r>
            <a:r>
              <a:rPr lang="en-US" altLang="en-US" sz="2800" b="1" dirty="0" err="1">
                <a:latin typeface="Times New Roman" pitchFamily="18" charset="0"/>
              </a:rPr>
              <a:t>năm</a:t>
            </a:r>
            <a:r>
              <a:rPr lang="en-US" altLang="en-US" sz="2800" b="1" dirty="0">
                <a:latin typeface="Times New Roman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25486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29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0"/>
          <p:cNvSpPr>
            <a:spLocks noChangeArrowheads="1" noChangeShapeType="1" noTextEdit="1"/>
          </p:cNvSpPr>
          <p:nvPr/>
        </p:nvSpPr>
        <p:spPr bwMode="auto">
          <a:xfrm>
            <a:off x="685800" y="1295400"/>
            <a:ext cx="78105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457200" y="2743200"/>
            <a:ext cx="82296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(trang123)</a:t>
            </a: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819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820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8197" name="Picture 22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334000"/>
            <a:ext cx="17526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27391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914400" y="1573212"/>
            <a:ext cx="4441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alt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alt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152400" y="2411412"/>
            <a:ext cx="8991600" cy="421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Tìm chữ số thích hợp để viết vào ô trống, sao cho:</a:t>
            </a:r>
          </a:p>
          <a:p>
            <a:pPr eaLnBrk="1" hangingPunct="1"/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a) 75</a:t>
            </a:r>
            <a:r>
              <a:rPr lang="en-US" altLang="en-US" sz="540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 để chia hết cho 2 nhưng không chia hết cho 5</a:t>
            </a:r>
          </a:p>
          <a:p>
            <a:pPr algn="just" eaLnBrk="1" hangingPunct="1">
              <a:lnSpc>
                <a:spcPct val="115000"/>
              </a:lnSpc>
            </a:pP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c) 75</a:t>
            </a:r>
            <a:r>
              <a:rPr lang="en-US" altLang="en-US" sz="540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chia hết cho 9 </a:t>
            </a:r>
          </a:p>
          <a:p>
            <a:pPr eaLnBrk="1" hangingPunct="1"/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Số vừa tìm được có chia hết cho 2 và 3 không 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102100" y="457200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latin typeface="Times New Roman" pitchFamily="18" charset="0"/>
              </a:rPr>
              <a:t>Toán</a:t>
            </a:r>
            <a:endParaRPr lang="en-US" altLang="en-US" sz="24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533400" y="14288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itchFamily="18" charset="0"/>
              </a:rPr>
              <a:t>Thứ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hai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22 </a:t>
            </a:r>
            <a:r>
              <a:rPr lang="en-US" altLang="en-US" sz="2800" b="1" dirty="0" err="1" smtClean="0"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</a:rPr>
              <a:t>2 </a:t>
            </a:r>
            <a:r>
              <a:rPr lang="en-US" altLang="en-US" sz="2800" b="1" dirty="0" err="1">
                <a:latin typeface="Times New Roman" pitchFamily="18" charset="0"/>
              </a:rPr>
              <a:t>năm</a:t>
            </a:r>
            <a:r>
              <a:rPr lang="en-US" altLang="en-US" sz="2800" b="1" dirty="0">
                <a:latin typeface="Times New Roman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7081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30213" y="617538"/>
            <a:ext cx="3000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76200" y="1843088"/>
            <a:ext cx="914400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en-US" altLang="en-US" sz="3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altLang="en-US" sz="3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a) 75 </a:t>
            </a:r>
            <a:r>
              <a:rPr lang="en-US" alt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algn="just" eaLnBrk="1" hangingPunct="1"/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c) 75</a:t>
            </a:r>
            <a:r>
              <a:rPr lang="en-US" altLang="en-US" sz="9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</a:p>
          <a:p>
            <a:pPr eaLnBrk="1" hangingPunct="1"/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eaLnBrk="1" hangingPunct="1"/>
            <a:r>
              <a:rPr lang="en-US" alt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756 chia </a:t>
            </a:r>
            <a:r>
              <a:rPr lang="en-US" alt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6013" y="2979738"/>
            <a:ext cx="609600" cy="45720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22363" y="4886325"/>
            <a:ext cx="457200" cy="457200"/>
          </a:xfrm>
          <a:prstGeom prst="rect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02100" y="457200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latin typeface="Times New Roman" pitchFamily="18" charset="0"/>
              </a:rPr>
              <a:t>Toán</a:t>
            </a:r>
            <a:endParaRPr lang="en-US" altLang="en-US" sz="24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 Box 53"/>
          <p:cNvSpPr txBox="1">
            <a:spLocks noChangeArrowheads="1"/>
          </p:cNvSpPr>
          <p:nvPr/>
        </p:nvSpPr>
        <p:spPr bwMode="auto">
          <a:xfrm>
            <a:off x="533400" y="14288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itchFamily="18" charset="0"/>
              </a:rPr>
              <a:t>Thứ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hai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22 </a:t>
            </a:r>
            <a:r>
              <a:rPr lang="en-US" altLang="en-US" sz="2800" b="1" dirty="0" err="1" smtClean="0"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</a:rPr>
              <a:t>2 </a:t>
            </a:r>
            <a:r>
              <a:rPr lang="en-US" altLang="en-US" sz="2800" b="1" dirty="0" err="1">
                <a:latin typeface="Times New Roman" pitchFamily="18" charset="0"/>
              </a:rPr>
              <a:t>năm</a:t>
            </a:r>
            <a:r>
              <a:rPr lang="en-US" altLang="en-US" sz="2800" b="1" dirty="0">
                <a:latin typeface="Times New Roman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3836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ChangeArrowheads="1"/>
          </p:cNvSpPr>
          <p:nvPr/>
        </p:nvSpPr>
        <p:spPr bwMode="auto">
          <a:xfrm>
            <a:off x="0" y="-1676400"/>
            <a:ext cx="184150" cy="4619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0" y="1524000"/>
            <a:ext cx="184150" cy="4619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7819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588801"/>
              </p:ext>
            </p:extLst>
          </p:nvPr>
        </p:nvGraphicFramePr>
        <p:xfrm>
          <a:off x="203200" y="1674812"/>
          <a:ext cx="8686800" cy="1493838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149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14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17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gái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a)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b)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gái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30" marB="4573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0" name="Rectangle 17"/>
          <p:cNvSpPr>
            <a:spLocks noChangeArrowheads="1"/>
          </p:cNvSpPr>
          <p:nvPr/>
        </p:nvSpPr>
        <p:spPr bwMode="auto">
          <a:xfrm>
            <a:off x="228600" y="1371600"/>
            <a:ext cx="184150" cy="4619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783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594583"/>
              </p:ext>
            </p:extLst>
          </p:nvPr>
        </p:nvGraphicFramePr>
        <p:xfrm>
          <a:off x="533400" y="3097212"/>
          <a:ext cx="8382000" cy="3151188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315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14 + 17 = 31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gái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7838" name="Picture 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4418013"/>
            <a:ext cx="4953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7839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332413"/>
            <a:ext cx="5334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Rectangle 23"/>
          <p:cNvSpPr>
            <a:spLocks noChangeArrowheads="1"/>
          </p:cNvSpPr>
          <p:nvPr/>
        </p:nvSpPr>
        <p:spPr bwMode="auto">
          <a:xfrm>
            <a:off x="25400" y="-192088"/>
            <a:ext cx="184150" cy="46037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1277" name="Rectangle 25"/>
          <p:cNvSpPr>
            <a:spLocks noChangeArrowheads="1"/>
          </p:cNvSpPr>
          <p:nvPr/>
        </p:nvSpPr>
        <p:spPr bwMode="auto">
          <a:xfrm>
            <a:off x="25400" y="3008313"/>
            <a:ext cx="184150" cy="460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1278" name="Rectangle 91"/>
          <p:cNvSpPr>
            <a:spLocks noChangeArrowheads="1"/>
          </p:cNvSpPr>
          <p:nvPr/>
        </p:nvSpPr>
        <p:spPr bwMode="auto">
          <a:xfrm>
            <a:off x="25400" y="3041650"/>
            <a:ext cx="184150" cy="460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1279" name="Rectangle 157"/>
          <p:cNvSpPr>
            <a:spLocks noChangeArrowheads="1"/>
          </p:cNvSpPr>
          <p:nvPr/>
        </p:nvSpPr>
        <p:spPr bwMode="auto">
          <a:xfrm>
            <a:off x="25400" y="3008313"/>
            <a:ext cx="184150" cy="460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102100" y="457200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latin typeface="Times New Roman" pitchFamily="18" charset="0"/>
              </a:rPr>
              <a:t>Toán</a:t>
            </a:r>
            <a:endParaRPr lang="en-US" altLang="en-US" sz="24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533400" y="14288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itchFamily="18" charset="0"/>
              </a:rPr>
              <a:t>Thứ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hai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22 </a:t>
            </a:r>
            <a:r>
              <a:rPr lang="en-US" altLang="en-US" sz="2800" b="1" dirty="0" err="1" smtClean="0"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</a:rPr>
              <a:t>2 </a:t>
            </a:r>
            <a:r>
              <a:rPr lang="en-US" altLang="en-US" sz="2800" b="1" dirty="0" err="1">
                <a:latin typeface="Times New Roman" pitchFamily="18" charset="0"/>
              </a:rPr>
              <a:t>năm</a:t>
            </a:r>
            <a:r>
              <a:rPr lang="en-US" altLang="en-US" sz="2800" b="1" dirty="0">
                <a:latin typeface="Times New Roman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214762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4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4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381000" y="-112713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381000" y="3087688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48843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25745"/>
              </p:ext>
            </p:extLst>
          </p:nvPr>
        </p:nvGraphicFramePr>
        <p:xfrm>
          <a:off x="304800" y="1981200"/>
          <a:ext cx="8686800" cy="1395946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139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?</a:t>
                      </a:r>
                    </a:p>
                  </a:txBody>
                  <a:tcPr marT="45701" marB="4570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" name="Rectangle 17"/>
          <p:cNvSpPr>
            <a:spLocks noChangeArrowheads="1"/>
          </p:cNvSpPr>
          <p:nvPr/>
        </p:nvSpPr>
        <p:spPr bwMode="auto">
          <a:xfrm>
            <a:off x="609600" y="2935288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Rectangle 18"/>
          <p:cNvSpPr>
            <a:spLocks noChangeArrowheads="1"/>
          </p:cNvSpPr>
          <p:nvPr/>
        </p:nvSpPr>
        <p:spPr bwMode="auto">
          <a:xfrm>
            <a:off x="381000" y="3087688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05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83786"/>
              </p:ext>
            </p:extLst>
          </p:nvPr>
        </p:nvGraphicFramePr>
        <p:xfrm>
          <a:off x="3886200" y="2286000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977900" imgH="431800" progId="Equation.3">
                  <p:embed/>
                </p:oleObj>
              </mc:Choice>
              <mc:Fallback>
                <p:oleObj name="Equation" r:id="rId3" imgW="977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86000"/>
                        <a:ext cx="2514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20"/>
          <p:cNvSpPr>
            <a:spLocks noChangeArrowheads="1"/>
          </p:cNvSpPr>
          <p:nvPr/>
        </p:nvSpPr>
        <p:spPr bwMode="auto">
          <a:xfrm>
            <a:off x="381000" y="3087688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05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752950"/>
              </p:ext>
            </p:extLst>
          </p:nvPr>
        </p:nvGraphicFramePr>
        <p:xfrm>
          <a:off x="1295400" y="2819400"/>
          <a:ext cx="2825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19400"/>
                        <a:ext cx="2825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88078"/>
              </p:ext>
            </p:extLst>
          </p:nvPr>
        </p:nvGraphicFramePr>
        <p:xfrm>
          <a:off x="1066800" y="3962400"/>
          <a:ext cx="6324600" cy="2438400"/>
        </p:xfrm>
        <a:graphic>
          <a:graphicData uri="http://schemas.openxmlformats.org/drawingml/2006/table">
            <a:tbl>
              <a:tblPr/>
              <a:tblGrid>
                <a:gridCol w="6324600"/>
              </a:tblGrid>
              <a:tr h="243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535154"/>
              </p:ext>
            </p:extLst>
          </p:nvPr>
        </p:nvGraphicFramePr>
        <p:xfrm>
          <a:off x="3886200" y="4419600"/>
          <a:ext cx="2825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139639" imgH="393529" progId="Equation.3">
                  <p:embed/>
                </p:oleObj>
              </mc:Choice>
              <mc:Fallback>
                <p:oleObj name="Equation" r:id="rId7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19600"/>
                        <a:ext cx="28257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389920"/>
              </p:ext>
            </p:extLst>
          </p:nvPr>
        </p:nvGraphicFramePr>
        <p:xfrm>
          <a:off x="5181600" y="4419600"/>
          <a:ext cx="12954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8" imgW="660113" imgH="393529" progId="Equation.3">
                  <p:embed/>
                </p:oleObj>
              </mc:Choice>
              <mc:Fallback>
                <p:oleObj name="Equation" r:id="rId8" imgW="6601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19600"/>
                        <a:ext cx="12954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3" name="Group 5"/>
          <p:cNvGrpSpPr>
            <a:grpSpLocks/>
          </p:cNvGrpSpPr>
          <p:nvPr/>
        </p:nvGrpSpPr>
        <p:grpSpPr bwMode="auto">
          <a:xfrm>
            <a:off x="0" y="-76200"/>
            <a:ext cx="9144000" cy="7162800"/>
            <a:chOff x="0" y="-143"/>
            <a:chExt cx="5760" cy="4463"/>
          </a:xfrm>
        </p:grpSpPr>
        <p:pic>
          <p:nvPicPr>
            <p:cNvPr id="2068" name="Picture 6" descr="n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01"/>
              <a:ext cx="573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9" name="Picture 7" descr="n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72" y="2076"/>
              <a:ext cx="441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0" name="Picture 8" descr="n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43"/>
              <a:ext cx="576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1" name="Picture 9" descr="n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16" y="2076"/>
              <a:ext cx="4416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4" name="Rectangle 23"/>
          <p:cNvSpPr>
            <a:spLocks noChangeArrowheads="1"/>
          </p:cNvSpPr>
          <p:nvPr/>
        </p:nvSpPr>
        <p:spPr bwMode="auto">
          <a:xfrm>
            <a:off x="406400" y="1371600"/>
            <a:ext cx="184150" cy="460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2065" name="Rectangle 25"/>
          <p:cNvSpPr>
            <a:spLocks noChangeArrowheads="1"/>
          </p:cNvSpPr>
          <p:nvPr/>
        </p:nvSpPr>
        <p:spPr bwMode="auto">
          <a:xfrm>
            <a:off x="406400" y="4572000"/>
            <a:ext cx="184150" cy="460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2066" name="Rectangle 91"/>
          <p:cNvSpPr>
            <a:spLocks noChangeArrowheads="1"/>
          </p:cNvSpPr>
          <p:nvPr/>
        </p:nvSpPr>
        <p:spPr bwMode="auto">
          <a:xfrm>
            <a:off x="406400" y="4605338"/>
            <a:ext cx="184150" cy="460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2067" name="Rectangle 157"/>
          <p:cNvSpPr>
            <a:spLocks noChangeArrowheads="1"/>
          </p:cNvSpPr>
          <p:nvPr/>
        </p:nvSpPr>
        <p:spPr bwMode="auto">
          <a:xfrm>
            <a:off x="406400" y="3733800"/>
            <a:ext cx="184150" cy="460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4102100" y="457200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latin typeface="Times New Roman" pitchFamily="18" charset="0"/>
              </a:rPr>
              <a:t>Toán</a:t>
            </a:r>
            <a:endParaRPr lang="en-US" altLang="en-US" sz="2400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533400" y="14288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itchFamily="18" charset="0"/>
              </a:rPr>
              <a:t>Thứ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hai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22 </a:t>
            </a:r>
            <a:r>
              <a:rPr lang="en-US" altLang="en-US" sz="2800" b="1" dirty="0" err="1" smtClean="0"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</a:rPr>
              <a:t>2 </a:t>
            </a:r>
            <a:r>
              <a:rPr lang="en-US" altLang="en-US" sz="2800" b="1" dirty="0" err="1">
                <a:latin typeface="Times New Roman" pitchFamily="18" charset="0"/>
              </a:rPr>
              <a:t>năm</a:t>
            </a:r>
            <a:r>
              <a:rPr lang="en-US" altLang="en-US" sz="2800" b="1" dirty="0">
                <a:latin typeface="Times New Roman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690022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58AF4515-DF67-4DBB-B147-EC59075EC726}"/>
                  </a:ext>
                </a:extLst>
              </p:cNvPr>
              <p:cNvSpPr txBox="1"/>
              <p:nvPr/>
            </p:nvSpPr>
            <p:spPr>
              <a:xfrm>
                <a:off x="1447800" y="181148"/>
                <a:ext cx="2501646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/>
                            </a:rPr>
                            <m:t>8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/>
                            </a:rPr>
                            <m:t>1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8AF4515-DF67-4DBB-B147-EC59075EC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81148"/>
                <a:ext cx="2501646" cy="8182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9B2CF67B-0FA2-4B0A-A7E6-AB64A24E9338}"/>
                  </a:ext>
                </a:extLst>
              </p:cNvPr>
              <p:cNvSpPr/>
              <p:nvPr/>
            </p:nvSpPr>
            <p:spPr>
              <a:xfrm>
                <a:off x="0" y="1156337"/>
                <a:ext cx="3994812" cy="878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3600" b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 :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6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B2CF67B-0FA2-4B0A-A7E6-AB64A24E93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6337"/>
                <a:ext cx="3994812" cy="878574"/>
              </a:xfrm>
              <a:prstGeom prst="rect">
                <a:avLst/>
              </a:prstGeom>
              <a:blipFill rotWithShape="1">
                <a:blip r:embed="rId3"/>
                <a:stretch>
                  <a:fillRect l="-4580" r="-916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738B02E4-6552-4B87-87FB-6C14F925653F}"/>
                  </a:ext>
                </a:extLst>
              </p:cNvPr>
              <p:cNvSpPr/>
              <p:nvPr/>
            </p:nvSpPr>
            <p:spPr>
              <a:xfrm>
                <a:off x="3964030" y="1143000"/>
                <a:ext cx="2712602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12 </m:t>
                        </m:r>
                        <m:r>
                          <a:rPr lang="en-US" sz="3600" b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 : 3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/>
                  <a:t>;</a:t>
                </a:r>
                <a:endParaRPr lang="en-US" sz="3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38B02E4-6552-4B87-87FB-6C14F92565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030" y="1143000"/>
                <a:ext cx="2712602" cy="879215"/>
              </a:xfrm>
              <a:prstGeom prst="rect">
                <a:avLst/>
              </a:prstGeom>
              <a:blipFill rotWithShape="1">
                <a:blip r:embed="rId4"/>
                <a:stretch>
                  <a:fillRect r="-6067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B90D1644-801A-45B1-AD2D-FFA79279DE5C}"/>
                  </a:ext>
                </a:extLst>
              </p:cNvPr>
              <p:cNvSpPr/>
              <p:nvPr/>
            </p:nvSpPr>
            <p:spPr>
              <a:xfrm>
                <a:off x="6676632" y="1143000"/>
                <a:ext cx="2574744" cy="879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3600" b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90D1644-801A-45B1-AD2D-FFA79279DE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632" y="1143000"/>
                <a:ext cx="2574744" cy="879600"/>
              </a:xfrm>
              <a:prstGeom prst="rect">
                <a:avLst/>
              </a:prstGeom>
              <a:blipFill rotWithShape="1"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6748DE7-7B84-4AE1-97A8-BFD87819081C}"/>
                  </a:ext>
                </a:extLst>
              </p:cNvPr>
              <p:cNvSpPr/>
              <p:nvPr/>
            </p:nvSpPr>
            <p:spPr>
              <a:xfrm>
                <a:off x="786018" y="3289937"/>
                <a:ext cx="5953874" cy="8871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45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40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60</m:t>
                        </m:r>
                      </m:den>
                    </m:f>
                    <m:r>
                      <a:rPr lang="en-US" sz="3600" b="0" i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6748DE7-7B84-4AE1-97A8-BFD8781908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18" y="3289937"/>
                <a:ext cx="5953874" cy="887166"/>
              </a:xfrm>
              <a:prstGeom prst="rect">
                <a:avLst/>
              </a:prstGeom>
              <a:blipFill rotWithShape="1">
                <a:blip r:embed="rId6"/>
                <a:stretch>
                  <a:fillRect l="-3173" b="-1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FF50B528-92D0-4685-BA71-DC1B788D9216}"/>
                  </a:ext>
                </a:extLst>
              </p:cNvPr>
              <p:cNvSpPr/>
              <p:nvPr/>
            </p:nvSpPr>
            <p:spPr>
              <a:xfrm>
                <a:off x="457200" y="4038600"/>
                <a:ext cx="8470980" cy="2476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latin typeface="Cambria Math"/>
                          </a:rPr>
                          <m:t>8</m:t>
                        </m:r>
                        <m:r>
                          <a:rPr lang="en-US" sz="360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0" i="0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3600">
                        <a:latin typeface="Cambria Math" panose="02040503050406030204" pitchFamily="18" charset="0"/>
                      </a:rPr>
                      <m:t> ; 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0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3600">
                        <a:latin typeface="Cambria Math" panose="02040503050406030204" pitchFamily="18" charset="0"/>
                      </a:rPr>
                      <m:t> ;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b="0" i="0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theo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600" smtClean="0">
                    <a:latin typeface="Times New Roman" pitchFamily="18" charset="0"/>
                    <a:cs typeface="Times New Roman" pitchFamily="18" charset="0"/>
                  </a:rPr>
                  <a:t> bé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15</m:t>
                        </m:r>
                      </m:den>
                    </m:f>
                    <m:r>
                      <a:rPr lang="en-US" sz="3600" b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  <m:r>
                      <a:rPr lang="en-US" sz="3600" b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F50B528-92D0-4685-BA71-DC1B788D92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38600"/>
                <a:ext cx="8470980" cy="2476832"/>
              </a:xfrm>
              <a:prstGeom prst="rect">
                <a:avLst/>
              </a:prstGeom>
              <a:blipFill rotWithShape="1">
                <a:blip r:embed="rId7"/>
                <a:stretch>
                  <a:fillRect l="-2158" r="-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9B2CF67B-0FA2-4B0A-A7E6-AB64A24E9338}"/>
                  </a:ext>
                </a:extLst>
              </p:cNvPr>
              <p:cNvSpPr/>
              <p:nvPr/>
            </p:nvSpPr>
            <p:spPr>
              <a:xfrm>
                <a:off x="-31176" y="2169426"/>
                <a:ext cx="4017254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3600" b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40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6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B2CF67B-0FA2-4B0A-A7E6-AB64A24E93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176" y="2169426"/>
                <a:ext cx="4017254" cy="879215"/>
              </a:xfrm>
              <a:prstGeom prst="rect">
                <a:avLst/>
              </a:prstGeom>
              <a:blipFill rotWithShape="1">
                <a:blip r:embed="rId8"/>
                <a:stretch>
                  <a:fillRect l="-4704" r="-910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738B02E4-6552-4B87-87FB-6C14F925653F}"/>
                  </a:ext>
                </a:extLst>
              </p:cNvPr>
              <p:cNvSpPr/>
              <p:nvPr/>
            </p:nvSpPr>
            <p:spPr>
              <a:xfrm>
                <a:off x="3932854" y="2156089"/>
                <a:ext cx="2744085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3600" dirty="0" smtClean="0"/>
                  <a:t>;</a:t>
                </a:r>
                <a:endParaRPr lang="en-US" sz="36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38B02E4-6552-4B87-87FB-6C14F92565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854" y="2156089"/>
                <a:ext cx="2744085" cy="879215"/>
              </a:xfrm>
              <a:prstGeom prst="rect">
                <a:avLst/>
              </a:prstGeom>
              <a:blipFill rotWithShape="1">
                <a:blip r:embed="rId9"/>
                <a:stretch>
                  <a:fillRect r="-6000" b="-13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B90D1644-801A-45B1-AD2D-FFA79279DE5C}"/>
                  </a:ext>
                </a:extLst>
              </p:cNvPr>
              <p:cNvSpPr/>
              <p:nvPr/>
            </p:nvSpPr>
            <p:spPr>
              <a:xfrm>
                <a:off x="6645456" y="2156089"/>
                <a:ext cx="2523448" cy="8871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3600" b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60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90D1644-801A-45B1-AD2D-FFA79279DE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456" y="2156089"/>
                <a:ext cx="2523448" cy="887166"/>
              </a:xfrm>
              <a:prstGeom prst="rect">
                <a:avLst/>
              </a:prstGeom>
              <a:blipFill rotWithShape="1">
                <a:blip r:embed="rId10"/>
                <a:stretch>
                  <a:fillRect b="-1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9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4 x 2 = 8 (cm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/>
              <a:t>8 </a:t>
            </a:r>
            <a:r>
              <a:rPr lang="en-US" dirty="0" smtClean="0"/>
              <a:t>cm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2"/>
          <p:cNvSpPr/>
          <p:nvPr/>
        </p:nvSpPr>
        <p:spPr>
          <a:xfrm>
            <a:off x="685800" y="381000"/>
            <a:ext cx="7772400" cy="4953000"/>
          </a:xfrm>
          <a:prstGeom prst="irregularSeal1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1" y="2133600"/>
            <a:ext cx="8787979" cy="3200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31704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24993"/>
                <a:ext cx="9144000" cy="6328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𝟏𝟏</m:t>
                          </m:r>
                        </m:den>
                      </m:f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 </m:t>
                      </m:r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𝒗</m:t>
                      </m:r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à 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𝟏𝟒</m:t>
                          </m:r>
                        </m:den>
                      </m:f>
                      <m:r>
                        <a:rPr lang="de-DE" sz="36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;</m:t>
                      </m:r>
                      <m:r>
                        <a:rPr lang="en-US" sz="3600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3600" b="0" i="0" dirty="0" smtClean="0">
                  <a:effectLst/>
                  <a:latin typeface="Cambria Math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14 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126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;</m:t>
                    </m:r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 </a:t>
                </a:r>
                <a:r>
                  <a:rPr lang="de-DE" sz="4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126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de-DE" sz="40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</m:oMath>
                </a14:m>
                <a:endParaRPr lang="de-DE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den>
                    </m:f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𝒗</m:t>
                    </m:r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à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;</a:t>
                </a:r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 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72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72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de-DE" sz="40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4993"/>
                <a:ext cx="9144000" cy="6328207"/>
              </a:xfrm>
              <a:prstGeom prst="rect">
                <a:avLst/>
              </a:prstGeom>
              <a:blipFill rotWithShape="1">
                <a:blip r:embed="rId2"/>
                <a:stretch>
                  <a:fillRect l="-2400" b="-1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522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20"/>
          <p:cNvSpPr>
            <a:spLocks noChangeArrowheads="1" noChangeShapeType="1" noTextEdit="1"/>
          </p:cNvSpPr>
          <p:nvPr/>
        </p:nvSpPr>
        <p:spPr bwMode="auto">
          <a:xfrm>
            <a:off x="1371600" y="1066800"/>
            <a:ext cx="6934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457200" y="2743200"/>
            <a:ext cx="82296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(trang123)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487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490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1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2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3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486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3657600" y="5334000"/>
            <a:ext cx="17526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53619"/>
              </p:ext>
            </p:extLst>
          </p:nvPr>
        </p:nvGraphicFramePr>
        <p:xfrm>
          <a:off x="644236" y="2743200"/>
          <a:ext cx="50569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691"/>
              </a:tblGrid>
              <a:tr h="1981200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6419" y="1972211"/>
            <a:ext cx="448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828800" y="2627531"/>
                <a:ext cx="6115678" cy="2460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…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23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000" dirty="0" smtClean="0"/>
                  <a:t> … 1  </a:t>
                </a:r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27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   </m:t>
                    </m:r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4000" dirty="0" smtClean="0"/>
                  <a:t>         1 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627531"/>
                <a:ext cx="6115678" cy="2460225"/>
              </a:xfrm>
              <a:prstGeom prst="rect">
                <a:avLst/>
              </a:prstGeom>
              <a:blipFill rotWithShape="1">
                <a:blip r:embed="rId2"/>
                <a:stretch>
                  <a:fillRect r="-199" b="-4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438400" y="28956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28956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05600" y="28956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9800" y="4334256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0" y="4372356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5600" y="4393691"/>
            <a:ext cx="479563" cy="434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2100" y="457200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latin typeface="Times New Roman" pitchFamily="18" charset="0"/>
              </a:rPr>
              <a:t>Toán</a:t>
            </a:r>
            <a:endParaRPr lang="en-US" altLang="en-US" sz="2400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Text Box 53"/>
          <p:cNvSpPr txBox="1">
            <a:spLocks noChangeArrowheads="1"/>
          </p:cNvSpPr>
          <p:nvPr/>
        </p:nvSpPr>
        <p:spPr bwMode="auto">
          <a:xfrm>
            <a:off x="533400" y="14288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itchFamily="18" charset="0"/>
              </a:rPr>
              <a:t>Thứ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hai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22 </a:t>
            </a:r>
            <a:r>
              <a:rPr lang="en-US" altLang="en-US" sz="2800" b="1" dirty="0" err="1" smtClean="0"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</a:rPr>
              <a:t>2 </a:t>
            </a:r>
            <a:r>
              <a:rPr lang="en-US" altLang="en-US" sz="2800" b="1" dirty="0" err="1">
                <a:latin typeface="Times New Roman" pitchFamily="18" charset="0"/>
              </a:rPr>
              <a:t>năm</a:t>
            </a:r>
            <a:r>
              <a:rPr lang="en-US" altLang="en-US" sz="2800" b="1" dirty="0">
                <a:latin typeface="Times New Roman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614386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6" grpId="0" animBg="1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1" y="20574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2.Với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63691" y="3276600"/>
                <a:ext cx="1475509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691" y="3276600"/>
                <a:ext cx="1475509" cy="892552"/>
              </a:xfrm>
              <a:prstGeom prst="rect">
                <a:avLst/>
              </a:prstGeom>
              <a:blipFill rotWithShape="1">
                <a:blip r:embed="rId2"/>
                <a:stretch>
                  <a:fillRect b="-10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39891" y="5105400"/>
                <a:ext cx="1399309" cy="900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&gt;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891" y="5105400"/>
                <a:ext cx="1399309" cy="900824"/>
              </a:xfrm>
              <a:prstGeom prst="rect">
                <a:avLst/>
              </a:prstGeom>
              <a:blipFill rotWithShape="1">
                <a:blip r:embed="rId3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ular Callout 6"/>
          <p:cNvSpPr/>
          <p:nvPr/>
        </p:nvSpPr>
        <p:spPr>
          <a:xfrm>
            <a:off x="4461163" y="3200400"/>
            <a:ext cx="2854037" cy="941829"/>
          </a:xfrm>
          <a:prstGeom prst="wedgeRoundRectCallout">
            <a:avLst>
              <a:gd name="adj1" fmla="val -72562"/>
              <a:gd name="adj2" fmla="val 790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95800" y="5077972"/>
            <a:ext cx="2854036" cy="941828"/>
          </a:xfrm>
          <a:prstGeom prst="wedgeRoundRectCallout">
            <a:avLst>
              <a:gd name="adj1" fmla="val -70750"/>
              <a:gd name="adj2" fmla="val -4545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439405"/>
            <a:ext cx="3629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687077"/>
            <a:ext cx="3706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102100" y="457200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latin typeface="Times New Roman" pitchFamily="18" charset="0"/>
              </a:rPr>
              <a:t>Toán</a:t>
            </a:r>
            <a:endParaRPr lang="en-US" altLang="en-US" sz="240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Text Box 53"/>
          <p:cNvSpPr txBox="1">
            <a:spLocks noChangeArrowheads="1"/>
          </p:cNvSpPr>
          <p:nvPr/>
        </p:nvSpPr>
        <p:spPr bwMode="auto">
          <a:xfrm>
            <a:off x="533400" y="14288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itchFamily="18" charset="0"/>
              </a:rPr>
              <a:t>Thứ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hai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22 </a:t>
            </a:r>
            <a:r>
              <a:rPr lang="en-US" altLang="en-US" sz="2800" b="1" dirty="0" err="1" smtClean="0"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</a:rPr>
              <a:t>2 </a:t>
            </a:r>
            <a:r>
              <a:rPr lang="en-US" altLang="en-US" sz="2800" b="1" dirty="0" err="1">
                <a:latin typeface="Times New Roman" pitchFamily="18" charset="0"/>
              </a:rPr>
              <a:t>năm</a:t>
            </a:r>
            <a:r>
              <a:rPr lang="en-US" altLang="en-US" sz="2800" b="1" dirty="0">
                <a:latin typeface="Times New Roman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96255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362200"/>
                <a:ext cx="8458200" cy="1975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lớn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    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20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;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;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32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62200"/>
                <a:ext cx="8458200" cy="1975669"/>
              </a:xfrm>
              <a:prstGeom prst="rect">
                <a:avLst/>
              </a:prstGeom>
              <a:blipFill rotWithShape="1">
                <a:blip r:embed="rId2"/>
                <a:stretch>
                  <a:fillRect b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2100" y="457200"/>
            <a:ext cx="121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latin typeface="Times New Roman" pitchFamily="18" charset="0"/>
              </a:rPr>
              <a:t>Toán</a:t>
            </a:r>
            <a:endParaRPr lang="en-US" altLang="en-US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792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533400" y="14288"/>
            <a:ext cx="822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Times New Roman" pitchFamily="18" charset="0"/>
              </a:rPr>
              <a:t>Thứ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hai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ngày</a:t>
            </a:r>
            <a:r>
              <a:rPr lang="en-US" altLang="en-US" sz="2800" b="1" dirty="0" smtClean="0">
                <a:latin typeface="Times New Roman" pitchFamily="18" charset="0"/>
              </a:rPr>
              <a:t> 22 </a:t>
            </a:r>
            <a:r>
              <a:rPr lang="en-US" altLang="en-US" sz="2800" b="1" dirty="0" err="1" smtClean="0">
                <a:latin typeface="Times New Roman" pitchFamily="18" charset="0"/>
              </a:rPr>
              <a:t>tháng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</a:rPr>
              <a:t>2 </a:t>
            </a:r>
            <a:r>
              <a:rPr lang="en-US" altLang="en-US" sz="2800" b="1" dirty="0" err="1">
                <a:latin typeface="Times New Roman" pitchFamily="18" charset="0"/>
              </a:rPr>
              <a:t>năm</a:t>
            </a:r>
            <a:r>
              <a:rPr lang="en-US" altLang="en-US" sz="2800" b="1" dirty="0">
                <a:latin typeface="Times New Roman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81823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" y="849422"/>
                <a:ext cx="8686800" cy="5398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lớn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   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849422"/>
                <a:ext cx="8686800" cy="5398978"/>
              </a:xfrm>
              <a:prstGeom prst="rect">
                <a:avLst/>
              </a:prstGeom>
              <a:blipFill rotWithShape="1">
                <a:blip r:embed="rId2"/>
                <a:stretch>
                  <a:fillRect l="-1825" b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1237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Diện tích hình bình hành là: 4 x 2 = 8 (cm2) đáp số 8 cm2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adf</dc:creator>
  <cp:lastModifiedBy>Admin</cp:lastModifiedBy>
  <cp:revision>55</cp:revision>
  <dcterms:created xsi:type="dcterms:W3CDTF">2006-08-16T00:00:00Z</dcterms:created>
  <dcterms:modified xsi:type="dcterms:W3CDTF">2021-02-22T11:16:03Z</dcterms:modified>
</cp:coreProperties>
</file>