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92" r:id="rId2"/>
    <p:sldId id="283" r:id="rId3"/>
    <p:sldId id="259" r:id="rId4"/>
    <p:sldId id="288" r:id="rId5"/>
    <p:sldId id="289" r:id="rId6"/>
    <p:sldId id="286" r:id="rId7"/>
    <p:sldId id="297" r:id="rId8"/>
    <p:sldId id="293" r:id="rId9"/>
    <p:sldId id="294" r:id="rId10"/>
    <p:sldId id="295" r:id="rId11"/>
    <p:sldId id="298" r:id="rId12"/>
    <p:sldId id="299" r:id="rId13"/>
    <p:sldId id="300" r:id="rId14"/>
    <p:sldId id="301" r:id="rId15"/>
    <p:sldId id="302" r:id="rId16"/>
    <p:sldId id="303" r:id="rId17"/>
    <p:sldId id="305" r:id="rId18"/>
    <p:sldId id="30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FFFFFF"/>
    <a:srgbClr val="0033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8A9735-273D-470E-8876-13BF71110D20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928043-3C65-410B-9DFB-2F4B4401A8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041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0" Type="http://schemas.openxmlformats.org/officeDocument/2006/relationships/image" Target="../media/image37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wmf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2.gif"/><Relationship Id="rId4" Type="http://schemas.openxmlformats.org/officeDocument/2006/relationships/image" Target="../media/image9.wmf"/><Relationship Id="rId9" Type="http://schemas.openxmlformats.org/officeDocument/2006/relationships/image" Target="../media/image11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4.png"/><Relationship Id="rId7" Type="http://schemas.openxmlformats.org/officeDocument/2006/relationships/image" Target="../media/image19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6.png"/><Relationship Id="rId10" Type="http://schemas.openxmlformats.org/officeDocument/2006/relationships/image" Target="../media/image27.png"/><Relationship Id="rId4" Type="http://schemas.openxmlformats.org/officeDocument/2006/relationships/image" Target="../media/image15.png"/><Relationship Id="rId9" Type="http://schemas.openxmlformats.org/officeDocument/2006/relationships/image" Target="../media/image2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wmf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7" name="WordArt 19"/>
          <p:cNvSpPr>
            <a:spLocks noChangeArrowheads="1" noChangeShapeType="1" noTextEdit="1"/>
          </p:cNvSpPr>
          <p:nvPr/>
        </p:nvSpPr>
        <p:spPr bwMode="auto">
          <a:xfrm>
            <a:off x="381000" y="381000"/>
            <a:ext cx="83820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TRƯỜNG TIỂU HỌC </a:t>
            </a:r>
            <a:r>
              <a:rPr lang="en-US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TRẦN QUỐC TOẢN</a:t>
            </a:r>
          </a:p>
        </p:txBody>
      </p:sp>
      <p:sp>
        <p:nvSpPr>
          <p:cNvPr id="20483" name="WordArt 20"/>
          <p:cNvSpPr>
            <a:spLocks noChangeArrowheads="1" noChangeShapeType="1" noTextEdit="1"/>
          </p:cNvSpPr>
          <p:nvPr/>
        </p:nvSpPr>
        <p:spPr bwMode="auto">
          <a:xfrm>
            <a:off x="1143000" y="1905000"/>
            <a:ext cx="70866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  <a:r>
              <a:rPr lang="en-US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– </a:t>
            </a:r>
            <a:r>
              <a:rPr lang="en-US" sz="36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Lớp</a:t>
            </a:r>
            <a:r>
              <a:rPr lang="en-US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4</a:t>
            </a:r>
            <a:endParaRPr lang="en-US" sz="36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52" name="WordArt 21"/>
          <p:cNvSpPr>
            <a:spLocks noChangeArrowheads="1" noChangeShapeType="1" noTextEdit="1"/>
          </p:cNvSpPr>
          <p:nvPr/>
        </p:nvSpPr>
        <p:spPr bwMode="auto">
          <a:xfrm>
            <a:off x="457200" y="3276600"/>
            <a:ext cx="8229600" cy="472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Luyện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tập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chung</a:t>
            </a:r>
            <a:endParaRPr lang="en-US" sz="3600" b="1" kern="10" dirty="0" smtClean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( Trang 123 – 124).</a:t>
            </a:r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>
              <a:defRPr/>
            </a:pPr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>
              <a:defRPr/>
            </a:pPr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8" y="0"/>
            <a:chExt cx="5760" cy="4320"/>
          </a:xfrm>
        </p:grpSpPr>
        <p:pic>
          <p:nvPicPr>
            <p:cNvPr id="20487" name="Picture 6" descr="GRANS0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488" name="Picture 7" descr="GRANS0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20490" name="Picture 9" descr="BD21325_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491" name="Picture 10" descr="BD21325_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492" name="Picture 11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493" name="Picture 12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</p:grpSp>
      </p:grpSp>
      <p:pic>
        <p:nvPicPr>
          <p:cNvPr id="14" name="Picture 2" descr="Bemua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05200" y="5334000"/>
            <a:ext cx="1981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" descr="Bemua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9200" y="5562600"/>
            <a:ext cx="1981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" descr="Bemua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5000" y="5638800"/>
            <a:ext cx="1905000" cy="98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="" xmlns:a16="http://schemas.microsoft.com/office/drawing/2014/main" id="{58AF4515-DF67-4DBB-B147-EC59075EC726}"/>
                  </a:ext>
                </a:extLst>
              </p:cNvPr>
              <p:cNvSpPr txBox="1"/>
              <p:nvPr/>
            </p:nvSpPr>
            <p:spPr>
              <a:xfrm>
                <a:off x="1447800" y="181148"/>
                <a:ext cx="2501647" cy="8094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) </m:t>
                      </m:r>
                      <m:f>
                        <m:f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6 </m:t>
                          </m:r>
                        </m:num>
                        <m:den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 ; </m:t>
                      </m:r>
                      <m:f>
                        <m:f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 ; </m:t>
                      </m:r>
                      <m:f>
                        <m:f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32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58AF4515-DF67-4DBB-B147-EC59075EC7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181148"/>
                <a:ext cx="2501647" cy="80945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="" xmlns:a16="http://schemas.microsoft.com/office/drawing/2014/main" id="{9B2CF67B-0FA2-4B0A-A7E6-AB64A24E9338}"/>
                  </a:ext>
                </a:extLst>
              </p:cNvPr>
              <p:cNvSpPr/>
              <p:nvPr/>
            </p:nvSpPr>
            <p:spPr>
              <a:xfrm>
                <a:off x="457200" y="1156337"/>
                <a:ext cx="4135876" cy="8792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Ta </a:t>
                </a:r>
                <a:r>
                  <a:rPr lang="en-US" sz="3600" dirty="0" err="1"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:</a:t>
                </a:r>
                <a14:m>
                  <m:oMath xmlns:m="http://schemas.openxmlformats.org/officeDocument/2006/math">
                    <m:r>
                      <a:rPr lang="en-US" sz="3600" b="0">
                        <a:solidFill>
                          <a:srgbClr val="0000CC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 </m:t>
                    </m:r>
                    <m:f>
                      <m:fPr>
                        <m:ctrlPr>
                          <a:rPr lang="en-US" sz="360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6</m:t>
                        </m:r>
                      </m:num>
                      <m:den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6</m:t>
                        </m:r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  </m:t>
                        </m:r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:</m:t>
                        </m:r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num>
                      <m:den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20  : 2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36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9B2CF67B-0FA2-4B0A-A7E6-AB64A24E933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156337"/>
                <a:ext cx="4135876" cy="879215"/>
              </a:xfrm>
              <a:prstGeom prst="rect">
                <a:avLst/>
              </a:prstGeom>
              <a:blipFill>
                <a:blip r:embed="rId3"/>
                <a:stretch>
                  <a:fillRect l="-4425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="" xmlns:a16="http://schemas.microsoft.com/office/drawing/2014/main" id="{738B02E4-6552-4B87-87FB-6C14F925653F}"/>
                  </a:ext>
                </a:extLst>
              </p:cNvPr>
              <p:cNvSpPr/>
              <p:nvPr/>
            </p:nvSpPr>
            <p:spPr>
              <a:xfrm>
                <a:off x="5638800" y="1143000"/>
                <a:ext cx="2589170" cy="8785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9</m:t>
                        </m:r>
                      </m:num>
                      <m:den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9</m:t>
                        </m:r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3600" b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:</m:t>
                        </m:r>
                        <m:r>
                          <a:rPr lang="en-US" sz="3600" b="0" i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12  : 3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36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738B02E4-6552-4B87-87FB-6C14F92565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1143000"/>
                <a:ext cx="2589170" cy="878574"/>
              </a:xfrm>
              <a:prstGeom prst="rect">
                <a:avLst/>
              </a:prstGeom>
              <a:blipFill>
                <a:blip r:embed="rId4"/>
                <a:stretch>
                  <a:fillRect b="-104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="" xmlns:a16="http://schemas.microsoft.com/office/drawing/2014/main" id="{B90D1644-801A-45B1-AD2D-FFA79279DE5C}"/>
                  </a:ext>
                </a:extLst>
              </p:cNvPr>
              <p:cNvSpPr/>
              <p:nvPr/>
            </p:nvSpPr>
            <p:spPr>
              <a:xfrm>
                <a:off x="3581400" y="2209800"/>
                <a:ext cx="2574744" cy="8796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12</m:t>
                        </m:r>
                      </m:num>
                      <m:den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32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=</a:t>
                </a:r>
                <a14:m>
                  <m:oMath xmlns:m="http://schemas.openxmlformats.org/officeDocument/2006/math">
                    <m:r>
                      <a:rPr lang="en-US" sz="3600" b="0">
                        <a:solidFill>
                          <a:srgbClr val="0000CC"/>
                        </a:solidFill>
                        <a:latin typeface="Cambria Math"/>
                        <a:cs typeface="Times New Roman" pitchFamily="18" charset="0"/>
                      </a:rPr>
                      <m:t> </m:t>
                    </m:r>
                    <m:f>
                      <m:fPr>
                        <m:ctrlPr>
                          <a:rPr lang="en-US" sz="360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12</m:t>
                        </m:r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  </m:t>
                        </m:r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:</m:t>
                        </m:r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4</m:t>
                        </m:r>
                      </m:num>
                      <m:den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32</m:t>
                        </m:r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  </m:t>
                        </m:r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:</m:t>
                        </m:r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en-US" sz="36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B90D1644-801A-45B1-AD2D-FFA79279DE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2209800"/>
                <a:ext cx="2574744" cy="879600"/>
              </a:xfrm>
              <a:prstGeom prst="rect">
                <a:avLst/>
              </a:prstGeom>
              <a:blipFill>
                <a:blip r:embed="rId5"/>
                <a:stretch>
                  <a:fillRect b="-104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="" xmlns:a16="http://schemas.microsoft.com/office/drawing/2014/main" id="{46748DE7-7B84-4AE1-97A8-BFD87819081C}"/>
                  </a:ext>
                </a:extLst>
              </p:cNvPr>
              <p:cNvSpPr/>
              <p:nvPr/>
            </p:nvSpPr>
            <p:spPr>
              <a:xfrm>
                <a:off x="786018" y="3289937"/>
                <a:ext cx="5562741" cy="8796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Vì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600" b="0" i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600" b="0" i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600" b="0" i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4</m:t>
                        </m:r>
                      </m:den>
                    </m:f>
                    <m:r>
                      <a:rPr lang="en-US" sz="3600" b="0" i="0">
                        <a:solidFill>
                          <a:srgbClr val="0000CC"/>
                        </a:solidFill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nên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6</m:t>
                        </m:r>
                      </m:num>
                      <m:den>
                        <m:r>
                          <a:rPr lang="en-US" sz="3600" b="0" i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12</m:t>
                        </m:r>
                      </m:num>
                      <m:den>
                        <m:r>
                          <a:rPr lang="en-US" sz="3600" b="0" i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32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9</m:t>
                        </m:r>
                      </m:num>
                      <m:den>
                        <m:r>
                          <a:rPr lang="en-US" sz="3600" b="0" i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en-US" sz="3600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6748DE7-7B84-4AE1-97A8-BFD87819081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018" y="3289937"/>
                <a:ext cx="5562741" cy="879600"/>
              </a:xfrm>
              <a:prstGeom prst="rect">
                <a:avLst/>
              </a:prstGeom>
              <a:blipFill>
                <a:blip r:embed="rId6"/>
                <a:stretch>
                  <a:fillRect l="-3399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="" xmlns:a16="http://schemas.microsoft.com/office/drawing/2014/main" id="{FF50B528-92D0-4685-BA71-DC1B788D9216}"/>
                  </a:ext>
                </a:extLst>
              </p:cNvPr>
              <p:cNvSpPr/>
              <p:nvPr/>
            </p:nvSpPr>
            <p:spPr>
              <a:xfrm>
                <a:off x="457200" y="4038600"/>
                <a:ext cx="8470980" cy="23546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Vậy </a:t>
                </a:r>
                <a:r>
                  <a:rPr lang="en-US" sz="3600" dirty="0" err="1">
                    <a:latin typeface="Times New Roman" pitchFamily="18" charset="0"/>
                    <a:cs typeface="Times New Roman" pitchFamily="18" charset="0"/>
                  </a:rPr>
                  <a:t>các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>
                    <a:latin typeface="Times New Roman" pitchFamily="18" charset="0"/>
                    <a:cs typeface="Times New Roman" pitchFamily="18" charset="0"/>
                  </a:rPr>
                  <a:t>phân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>
                            <a:latin typeface="Cambria Math" panose="02040503050406030204" pitchFamily="18" charset="0"/>
                          </a:rPr>
                          <m:t>6 </m:t>
                        </m:r>
                      </m:num>
                      <m:den>
                        <m:r>
                          <a:rPr lang="en-US" sz="3600"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  <m:r>
                      <a:rPr lang="en-US" sz="3600">
                        <a:latin typeface="Cambria Math" panose="02040503050406030204" pitchFamily="18" charset="0"/>
                      </a:rPr>
                      <m:t> ; </m:t>
                    </m:r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US" sz="360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en-US" sz="3600">
                        <a:latin typeface="Cambria Math" panose="02040503050406030204" pitchFamily="18" charset="0"/>
                      </a:rPr>
                      <m:t> ; </m:t>
                    </m:r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US" sz="3600">
                            <a:latin typeface="Cambria Math" panose="02040503050406030204" pitchFamily="18" charset="0"/>
                          </a:rPr>
                          <m:t>32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viết theo </a:t>
                </a:r>
                <a:r>
                  <a:rPr lang="en-US" sz="3600" dirty="0" err="1"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>
                    <a:latin typeface="Times New Roman" pitchFamily="18" charset="0"/>
                    <a:cs typeface="Times New Roman" pitchFamily="18" charset="0"/>
                  </a:rPr>
                  <a:t>tự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>
                    <a:latin typeface="Times New Roman" pitchFamily="18" charset="0"/>
                    <a:cs typeface="Times New Roman" pitchFamily="18" charset="0"/>
                  </a:rPr>
                  <a:t>từ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>
                    <a:latin typeface="Times New Roman" pitchFamily="18" charset="0"/>
                    <a:cs typeface="Times New Roman" pitchFamily="18" charset="0"/>
                  </a:rPr>
                  <a:t>bé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>
                    <a:latin typeface="Times New Roman" pitchFamily="18" charset="0"/>
                    <a:cs typeface="Times New Roman" pitchFamily="18" charset="0"/>
                  </a:rPr>
                  <a:t>đến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>
                    <a:latin typeface="Times New Roman" pitchFamily="18" charset="0"/>
                    <a:cs typeface="Times New Roman" pitchFamily="18" charset="0"/>
                  </a:rPr>
                  <a:t>lớn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6</m:t>
                        </m:r>
                      </m:num>
                      <m:den>
                        <m:r>
                          <a:rPr lang="en-US" sz="3600" b="0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20</m:t>
                        </m:r>
                      </m:den>
                    </m:f>
                    <m:r>
                      <a:rPr lang="en-US" sz="3600" b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;</m:t>
                    </m:r>
                    <m:f>
                      <m:fPr>
                        <m:ctrlPr>
                          <a:rPr lang="en-US" sz="3600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12</m:t>
                        </m:r>
                      </m:num>
                      <m:den>
                        <m:r>
                          <a:rPr lang="en-US" sz="3600" b="0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32</m:t>
                        </m:r>
                      </m:den>
                    </m:f>
                    <m:r>
                      <a:rPr lang="en-US" sz="3600" b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;</m:t>
                    </m:r>
                  </m:oMath>
                </a14:m>
                <a:r>
                  <a:rPr lang="en-US" sz="36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9</m:t>
                        </m:r>
                      </m:num>
                      <m:den>
                        <m:r>
                          <a:rPr lang="en-US" sz="3600" b="0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en-US" sz="3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FF50B528-92D0-4685-BA71-DC1B788D921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038600"/>
                <a:ext cx="8470980" cy="2354619"/>
              </a:xfrm>
              <a:prstGeom prst="rect">
                <a:avLst/>
              </a:prstGeom>
              <a:blipFill>
                <a:blip r:embed="rId7"/>
                <a:stretch>
                  <a:fillRect l="-2158" r="-432" b="-31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8765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" y="1258669"/>
            <a:ext cx="342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="" xmlns:a16="http://schemas.microsoft.com/office/drawing/2014/main" id="{4F4DFA76-DC16-4C85-ADD0-8B92FFC55BF8}"/>
                  </a:ext>
                </a:extLst>
              </p:cNvPr>
              <p:cNvSpPr txBox="1"/>
              <p:nvPr/>
            </p:nvSpPr>
            <p:spPr>
              <a:xfrm>
                <a:off x="1353820" y="1710339"/>
                <a:ext cx="7028180" cy="11852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2 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x</m:t>
                        </m:r>
                        <m: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 3 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x</m:t>
                        </m:r>
                        <m: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 4 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x</m:t>
                        </m:r>
                        <m: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 5</m:t>
                        </m:r>
                      </m:num>
                      <m:den>
                        <m: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3 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x</m:t>
                        </m:r>
                        <m: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 4 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x</m:t>
                        </m:r>
                        <m: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 5 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x</m:t>
                        </m:r>
                        <m: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 6</m:t>
                        </m:r>
                      </m:den>
                    </m:f>
                    <m:r>
                      <a:rPr lang="en-US" sz="3600" b="1" i="0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en-US" sz="3600" b="1" dirty="0">
                    <a:latin typeface="Times New Roman" pitchFamily="18" charset="0"/>
                    <a:cs typeface="Times New Roman" pitchFamily="18" charset="0"/>
                  </a:rPr>
                  <a:t>            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9 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x</m:t>
                        </m:r>
                        <m: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 8 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x</m:t>
                        </m:r>
                        <m: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 5</m:t>
                        </m:r>
                      </m:num>
                      <m:den>
                        <m: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6 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x</m:t>
                        </m:r>
                        <m: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 4 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x</m:t>
                        </m:r>
                        <m: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 15</m:t>
                        </m:r>
                      </m:den>
                    </m:f>
                  </m:oMath>
                </a14:m>
                <a:endParaRPr lang="en-US" sz="3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4F4DFA76-DC16-4C85-ADD0-8B92FFC55B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3820" y="1710339"/>
                <a:ext cx="7028180" cy="1185261"/>
              </a:xfrm>
              <a:prstGeom prst="rect">
                <a:avLst/>
              </a:prstGeom>
              <a:blipFill rotWithShape="1">
                <a:blip r:embed="rId2"/>
                <a:stretch>
                  <a:fillRect l="-2602" b="-77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="" xmlns:a16="http://schemas.microsoft.com/office/drawing/2014/main" id="{B12BCA72-26BC-4462-8060-99B572050369}"/>
                  </a:ext>
                </a:extLst>
              </p:cNvPr>
              <p:cNvSpPr txBox="1"/>
              <p:nvPr/>
            </p:nvSpPr>
            <p:spPr>
              <a:xfrm>
                <a:off x="1427686" y="3278266"/>
                <a:ext cx="2352119" cy="8182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b="0" i="0" smtClean="0"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2800" b="1" i="0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2 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 3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 4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 5</m:t>
                          </m:r>
                        </m:num>
                        <m:den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3 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 4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 5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 6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B12BCA72-26BC-4462-8060-99B5720503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7686" y="3278266"/>
                <a:ext cx="2352119" cy="81823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="" xmlns:a16="http://schemas.microsoft.com/office/drawing/2014/main" id="{B96421CB-642A-4C5E-BA00-FC9EFD954C5B}"/>
                  </a:ext>
                </a:extLst>
              </p:cNvPr>
              <p:cNvSpPr/>
              <p:nvPr/>
            </p:nvSpPr>
            <p:spPr>
              <a:xfrm>
                <a:off x="4572000" y="3254357"/>
                <a:ext cx="989758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800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B96421CB-642A-4C5E-BA00-FC9EFD954C5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254357"/>
                <a:ext cx="989758" cy="90178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="" xmlns:a16="http://schemas.microsoft.com/office/drawing/2014/main" id="{7B14377C-9DC0-481E-99FB-BC9E4DA70C79}"/>
                  </a:ext>
                </a:extLst>
              </p:cNvPr>
              <p:cNvSpPr/>
              <p:nvPr/>
            </p:nvSpPr>
            <p:spPr>
              <a:xfrm>
                <a:off x="3759934" y="3236491"/>
                <a:ext cx="927242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800" b="0" i="1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7B14377C-9DC0-481E-99FB-BC9E4DA70C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9934" y="3236491"/>
                <a:ext cx="927242" cy="90178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Line 11">
            <a:extLst>
              <a:ext uri="{FF2B5EF4-FFF2-40B4-BE49-F238E27FC236}">
                <a16:creationId xmlns="" xmlns:a16="http://schemas.microsoft.com/office/drawing/2014/main" id="{C6E87791-0CE0-4A1B-964A-C10420F7F84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16010" y="3298586"/>
            <a:ext cx="304800" cy="304800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13">
            <a:extLst>
              <a:ext uri="{FF2B5EF4-FFF2-40B4-BE49-F238E27FC236}">
                <a16:creationId xmlns="" xmlns:a16="http://schemas.microsoft.com/office/drawing/2014/main" id="{D20A258D-31F6-49A1-B9DC-126F90628D9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55134" y="3296022"/>
            <a:ext cx="304800" cy="304800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14">
            <a:extLst>
              <a:ext uri="{FF2B5EF4-FFF2-40B4-BE49-F238E27FC236}">
                <a16:creationId xmlns="" xmlns:a16="http://schemas.microsoft.com/office/drawing/2014/main" id="{FCE8A6E9-4D07-43B0-AE2C-86DE83BF354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27727" y="3801863"/>
            <a:ext cx="304800" cy="304800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15">
            <a:extLst>
              <a:ext uri="{FF2B5EF4-FFF2-40B4-BE49-F238E27FC236}">
                <a16:creationId xmlns="" xmlns:a16="http://schemas.microsoft.com/office/drawing/2014/main" id="{A8476C22-26FD-4599-B6BB-5EE26F0DFF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26170" y="3801863"/>
            <a:ext cx="304800" cy="304800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16">
            <a:extLst>
              <a:ext uri="{FF2B5EF4-FFF2-40B4-BE49-F238E27FC236}">
                <a16:creationId xmlns="" xmlns:a16="http://schemas.microsoft.com/office/drawing/2014/main" id="{7CFDE17E-D849-415A-9973-E53FC04B0F6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65827" y="3288426"/>
            <a:ext cx="304800" cy="304800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17">
            <a:extLst>
              <a:ext uri="{FF2B5EF4-FFF2-40B4-BE49-F238E27FC236}">
                <a16:creationId xmlns="" xmlns:a16="http://schemas.microsoft.com/office/drawing/2014/main" id="{A1AE5CC7-6E84-4BFC-A6E9-C983970B9B4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74520" y="3810870"/>
            <a:ext cx="304800" cy="304800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="" xmlns:a16="http://schemas.microsoft.com/office/drawing/2014/main" id="{A5FCBE0C-EF4A-471D-B74F-67138A5DCF89}"/>
                  </a:ext>
                </a:extLst>
              </p:cNvPr>
              <p:cNvSpPr/>
              <p:nvPr/>
            </p:nvSpPr>
            <p:spPr>
              <a:xfrm>
                <a:off x="3333344" y="4520301"/>
                <a:ext cx="3027175" cy="9105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3 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 3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 2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 4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 5</m:t>
                          </m:r>
                        </m:num>
                        <m:den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2 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 3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 4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 3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 5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A5FCBE0C-EF4A-471D-B74F-67138A5DCF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3344" y="4520301"/>
                <a:ext cx="3027175" cy="91057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="" xmlns:a16="http://schemas.microsoft.com/office/drawing/2014/main" id="{6DD8B142-16CF-46BA-84C0-DE72A78D1032}"/>
                  </a:ext>
                </a:extLst>
              </p:cNvPr>
              <p:cNvSpPr/>
              <p:nvPr/>
            </p:nvSpPr>
            <p:spPr>
              <a:xfrm>
                <a:off x="6237906" y="4734296"/>
                <a:ext cx="84869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6DD8B142-16CF-46BA-84C0-DE72A78D103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7906" y="4734296"/>
                <a:ext cx="848694" cy="52322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="" xmlns:a16="http://schemas.microsoft.com/office/drawing/2014/main" id="{62C65546-6C5E-47CE-A1C0-FADE34653E11}"/>
                  </a:ext>
                </a:extLst>
              </p:cNvPr>
              <p:cNvSpPr/>
              <p:nvPr/>
            </p:nvSpPr>
            <p:spPr>
              <a:xfrm>
                <a:off x="1248569" y="4520301"/>
                <a:ext cx="2206565" cy="9105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b="0" i="0" smtClean="0"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) </m:t>
                      </m:r>
                      <m:f>
                        <m:fPr>
                          <m:ctrlPr>
                            <a:rPr lang="en-US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9 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 8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 5</m:t>
                          </m:r>
                        </m:num>
                        <m:den>
                          <m:r>
                            <a:rPr lang="en-US" sz="2800" b="0" i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 4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 15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62C65546-6C5E-47CE-A1C0-FADE34653E1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8569" y="4520301"/>
                <a:ext cx="2206565" cy="91057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Line 13">
            <a:extLst>
              <a:ext uri="{FF2B5EF4-FFF2-40B4-BE49-F238E27FC236}">
                <a16:creationId xmlns="" xmlns:a16="http://schemas.microsoft.com/office/drawing/2014/main" id="{FB90BD1E-6275-4251-A2AC-C58A9264EF4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56319" y="5084816"/>
            <a:ext cx="304800" cy="304800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7" name="Line 14">
            <a:extLst>
              <a:ext uri="{FF2B5EF4-FFF2-40B4-BE49-F238E27FC236}">
                <a16:creationId xmlns="" xmlns:a16="http://schemas.microsoft.com/office/drawing/2014/main" id="{70301B94-2C94-4E98-8A64-3710FCDAC06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22096" y="5115018"/>
            <a:ext cx="304800" cy="304800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15">
            <a:extLst>
              <a:ext uri="{FF2B5EF4-FFF2-40B4-BE49-F238E27FC236}">
                <a16:creationId xmlns="" xmlns:a16="http://schemas.microsoft.com/office/drawing/2014/main" id="{A2E64948-7CCA-45B0-B8C0-1F628122700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54379" y="4594626"/>
            <a:ext cx="304800" cy="304800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17">
            <a:extLst>
              <a:ext uri="{FF2B5EF4-FFF2-40B4-BE49-F238E27FC236}">
                <a16:creationId xmlns="" xmlns:a16="http://schemas.microsoft.com/office/drawing/2014/main" id="{377E1867-6F91-4C21-9971-620AC48791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48680" y="4566021"/>
            <a:ext cx="304800" cy="304800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11">
            <a:extLst>
              <a:ext uri="{FF2B5EF4-FFF2-40B4-BE49-F238E27FC236}">
                <a16:creationId xmlns="" xmlns:a16="http://schemas.microsoft.com/office/drawing/2014/main" id="{D777EEFA-96FC-4E3C-A481-AB8F607BEA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91396" y="4576181"/>
            <a:ext cx="304800" cy="304800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13">
            <a:extLst>
              <a:ext uri="{FF2B5EF4-FFF2-40B4-BE49-F238E27FC236}">
                <a16:creationId xmlns="" xmlns:a16="http://schemas.microsoft.com/office/drawing/2014/main" id="{E8AB1C1C-4E5B-4C21-A487-A69CC77F079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61000" y="4576181"/>
            <a:ext cx="304800" cy="304800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14">
            <a:extLst>
              <a:ext uri="{FF2B5EF4-FFF2-40B4-BE49-F238E27FC236}">
                <a16:creationId xmlns="" xmlns:a16="http://schemas.microsoft.com/office/drawing/2014/main" id="{03908748-61E4-4E86-A184-8DED4278274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82793" y="5115018"/>
            <a:ext cx="304800" cy="304800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15">
            <a:extLst>
              <a:ext uri="{FF2B5EF4-FFF2-40B4-BE49-F238E27FC236}">
                <a16:creationId xmlns="" xmlns:a16="http://schemas.microsoft.com/office/drawing/2014/main" id="{68234EF1-96EA-4A9C-9528-FF153238BA7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81236" y="5104858"/>
            <a:ext cx="304800" cy="304800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16">
            <a:extLst>
              <a:ext uri="{FF2B5EF4-FFF2-40B4-BE49-F238E27FC236}">
                <a16:creationId xmlns="" xmlns:a16="http://schemas.microsoft.com/office/drawing/2014/main" id="{57C8D24E-36E9-47F8-9C52-1E2B02DA9DA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41213" y="4576181"/>
            <a:ext cx="304800" cy="304800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17">
            <a:extLst>
              <a:ext uri="{FF2B5EF4-FFF2-40B4-BE49-F238E27FC236}">
                <a16:creationId xmlns="" xmlns:a16="http://schemas.microsoft.com/office/drawing/2014/main" id="{C7ED007D-13EA-41D3-89C1-B79337278B6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70226" y="5099421"/>
            <a:ext cx="304800" cy="304800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="" xmlns:a16="http://schemas.microsoft.com/office/drawing/2014/main" id="{62C65546-6C5E-47CE-A1C0-FADE34653E11}"/>
                  </a:ext>
                </a:extLst>
              </p:cNvPr>
              <p:cNvSpPr/>
              <p:nvPr/>
            </p:nvSpPr>
            <p:spPr>
              <a:xfrm>
                <a:off x="1246510" y="5795030"/>
                <a:ext cx="2583271" cy="9105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b="0" i="0" smtClean="0">
                          <a:latin typeface="Cambria Math"/>
                        </a:rPr>
                        <m:t>ho</m:t>
                      </m:r>
                      <m:r>
                        <a:rPr lang="en-US" sz="2800" b="0" i="0" smtClean="0">
                          <a:latin typeface="Cambria Math"/>
                        </a:rPr>
                        <m:t>ặ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latin typeface="Cambria Math"/>
                        </a:rPr>
                        <m:t>c</m:t>
                      </m:r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9 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 8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 5</m:t>
                          </m:r>
                        </m:num>
                        <m:den>
                          <m:r>
                            <a:rPr lang="en-US" sz="2800" b="0" i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 4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 15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62C65546-6C5E-47CE-A1C0-FADE34653E1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6510" y="5795030"/>
                <a:ext cx="2583271" cy="91057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>
                <a:extLst>
                  <a:ext uri="{FF2B5EF4-FFF2-40B4-BE49-F238E27FC236}">
                    <a16:creationId xmlns="" xmlns:a16="http://schemas.microsoft.com/office/drawing/2014/main" id="{7B14377C-9DC0-481E-99FB-BC9E4DA70C79}"/>
                  </a:ext>
                </a:extLst>
              </p:cNvPr>
              <p:cNvSpPr/>
              <p:nvPr/>
            </p:nvSpPr>
            <p:spPr>
              <a:xfrm>
                <a:off x="3657600" y="5803815"/>
                <a:ext cx="1308756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360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360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7B14377C-9DC0-481E-99FB-BC9E4DA70C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5803815"/>
                <a:ext cx="1308756" cy="90178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>
                <a:extLst>
                  <a:ext uri="{FF2B5EF4-FFF2-40B4-BE49-F238E27FC236}">
                    <a16:creationId xmlns="" xmlns:a16="http://schemas.microsoft.com/office/drawing/2014/main" id="{6DD8B142-16CF-46BA-84C0-DE72A78D1032}"/>
                  </a:ext>
                </a:extLst>
              </p:cNvPr>
              <p:cNvSpPr/>
              <p:nvPr/>
            </p:nvSpPr>
            <p:spPr>
              <a:xfrm>
                <a:off x="4920261" y="6019800"/>
                <a:ext cx="84869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6DD8B142-16CF-46BA-84C0-DE72A78D103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0261" y="6019800"/>
                <a:ext cx="848694" cy="52322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 Box 3"/>
          <p:cNvSpPr txBox="1">
            <a:spLocks noChangeArrowheads="1"/>
          </p:cNvSpPr>
          <p:nvPr/>
        </p:nvSpPr>
        <p:spPr bwMode="auto">
          <a:xfrm>
            <a:off x="4102100" y="457200"/>
            <a:ext cx="1219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 dirty="0" err="1">
                <a:latin typeface="Times New Roman" pitchFamily="18" charset="0"/>
              </a:rPr>
              <a:t>Toán</a:t>
            </a:r>
            <a:endParaRPr lang="en-US" altLang="en-US" sz="2400" dirty="0"/>
          </a:p>
        </p:txBody>
      </p:sp>
      <p:sp>
        <p:nvSpPr>
          <p:cNvPr id="40" name="Text Box 5"/>
          <p:cNvSpPr txBox="1">
            <a:spLocks noChangeArrowheads="1"/>
          </p:cNvSpPr>
          <p:nvPr/>
        </p:nvSpPr>
        <p:spPr bwMode="auto">
          <a:xfrm>
            <a:off x="685800" y="914400"/>
            <a:ext cx="7924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</a:rPr>
              <a:t>Luyện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itchFamily="18" charset="0"/>
              </a:rPr>
              <a:t>tập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itchFamily="18" charset="0"/>
              </a:rPr>
              <a:t>chung</a:t>
            </a:r>
            <a:endParaRPr lang="en-US" altLang="en-US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1" name="Text Box 53"/>
          <p:cNvSpPr txBox="1">
            <a:spLocks noChangeArrowheads="1"/>
          </p:cNvSpPr>
          <p:nvPr/>
        </p:nvSpPr>
        <p:spPr bwMode="auto">
          <a:xfrm>
            <a:off x="533400" y="14288"/>
            <a:ext cx="8229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latin typeface="Times New Roman" pitchFamily="18" charset="0"/>
              </a:rPr>
              <a:t>Thứ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hai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ngày</a:t>
            </a:r>
            <a:r>
              <a:rPr lang="en-US" altLang="en-US" sz="2800" b="1" dirty="0" smtClean="0">
                <a:latin typeface="Times New Roman" pitchFamily="18" charset="0"/>
              </a:rPr>
              <a:t> 22 </a:t>
            </a:r>
            <a:r>
              <a:rPr lang="en-US" altLang="en-US" sz="2800" b="1" dirty="0" err="1" smtClean="0">
                <a:latin typeface="Times New Roman" pitchFamily="18" charset="0"/>
              </a:rPr>
              <a:t>tháng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>
                <a:latin typeface="Times New Roman" pitchFamily="18" charset="0"/>
              </a:rPr>
              <a:t>2 </a:t>
            </a:r>
            <a:r>
              <a:rPr lang="en-US" altLang="en-US" sz="2800" b="1" dirty="0" err="1">
                <a:latin typeface="Times New Roman" pitchFamily="18" charset="0"/>
              </a:rPr>
              <a:t>năm</a:t>
            </a:r>
            <a:r>
              <a:rPr lang="en-US" altLang="en-US" sz="2800" b="1" dirty="0">
                <a:latin typeface="Times New Roman" pitchFamily="18" charset="0"/>
              </a:rPr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3254869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/>
      <p:bldP spid="17" grpId="0"/>
      <p:bldP spid="18" grpId="0"/>
      <p:bldP spid="26" grpId="0" animBg="1"/>
      <p:bldP spid="27" grpId="0" animBg="1"/>
      <p:bldP spid="28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29" grpId="0"/>
      <p:bldP spid="38" grpId="0"/>
      <p:bldP spid="3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WordArt 20"/>
          <p:cNvSpPr>
            <a:spLocks noChangeArrowheads="1" noChangeShapeType="1" noTextEdit="1"/>
          </p:cNvSpPr>
          <p:nvPr/>
        </p:nvSpPr>
        <p:spPr bwMode="auto">
          <a:xfrm>
            <a:off x="685800" y="1295400"/>
            <a:ext cx="78105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</a:p>
        </p:txBody>
      </p:sp>
      <p:sp>
        <p:nvSpPr>
          <p:cNvPr id="2052" name="WordArt 21"/>
          <p:cNvSpPr>
            <a:spLocks noChangeArrowheads="1" noChangeShapeType="1" noTextEdit="1"/>
          </p:cNvSpPr>
          <p:nvPr/>
        </p:nvSpPr>
        <p:spPr bwMode="auto">
          <a:xfrm>
            <a:off x="457200" y="2743200"/>
            <a:ext cx="8229600" cy="472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Luyện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tập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chung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>
              <a:defRPr/>
            </a:pP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(trang123)</a:t>
            </a:r>
          </a:p>
          <a:p>
            <a:pPr algn="ctr">
              <a:defRPr/>
            </a:pPr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>
              <a:defRPr/>
            </a:pPr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8196" name="Group 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8" y="0"/>
            <a:chExt cx="5760" cy="4320"/>
          </a:xfrm>
        </p:grpSpPr>
        <p:pic>
          <p:nvPicPr>
            <p:cNvPr id="8198" name="Picture 6" descr="GRANS02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199" name="Picture 7" descr="GRANS02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200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8201" name="Picture 9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02" name="Picture 10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03" name="Picture 11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04" name="Picture 12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8197" name="Picture 22" descr="Firewrk8"/>
          <p:cNvPicPr>
            <a:picLocks noChangeAspect="1" noChangeArrowheads="1"/>
          </p:cNvPicPr>
          <p:nvPr/>
        </p:nvPicPr>
        <p:blipFill>
          <a:blip r:embed="rId5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5334000"/>
            <a:ext cx="1752600" cy="171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1273918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ChangeArrowheads="1"/>
          </p:cNvSpPr>
          <p:nvPr/>
        </p:nvSpPr>
        <p:spPr bwMode="auto">
          <a:xfrm>
            <a:off x="914400" y="1573212"/>
            <a:ext cx="44418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altLang="en-US" sz="36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altLang="en-US" sz="36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alt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123)</a:t>
            </a:r>
          </a:p>
        </p:txBody>
      </p:sp>
      <p:sp>
        <p:nvSpPr>
          <p:cNvPr id="9219" name="Rectangle 1"/>
          <p:cNvSpPr>
            <a:spLocks noChangeArrowheads="1"/>
          </p:cNvSpPr>
          <p:nvPr/>
        </p:nvSpPr>
        <p:spPr bwMode="auto">
          <a:xfrm>
            <a:off x="152400" y="2411412"/>
            <a:ext cx="8991600" cy="421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Tìm chữ số thích hợp để viết vào ô trống, sao cho:</a:t>
            </a:r>
          </a:p>
          <a:p>
            <a:pPr eaLnBrk="1" hangingPunct="1"/>
            <a:r>
              <a:rPr lang="en-US" altLang="en-US" sz="3600">
                <a:latin typeface="Times New Roman" pitchFamily="18" charset="0"/>
                <a:cs typeface="Times New Roman" pitchFamily="18" charset="0"/>
              </a:rPr>
              <a:t>a) 75</a:t>
            </a:r>
            <a:r>
              <a:rPr lang="en-US" altLang="en-US" sz="5400">
                <a:latin typeface="Times New Roman" pitchFamily="18" charset="0"/>
                <a:cs typeface="Times New Roman" pitchFamily="18" charset="0"/>
              </a:rPr>
              <a:t>□</a:t>
            </a:r>
            <a:r>
              <a:rPr lang="en-US" altLang="en-US" sz="3600">
                <a:latin typeface="Times New Roman" pitchFamily="18" charset="0"/>
                <a:cs typeface="Times New Roman" pitchFamily="18" charset="0"/>
              </a:rPr>
              <a:t> để chia hết cho 2 nhưng không chia hết cho 5</a:t>
            </a:r>
          </a:p>
          <a:p>
            <a:pPr algn="just" eaLnBrk="1" hangingPunct="1">
              <a:lnSpc>
                <a:spcPct val="115000"/>
              </a:lnSpc>
            </a:pPr>
            <a:r>
              <a:rPr lang="en-US" altLang="en-US" sz="3600">
                <a:latin typeface="Times New Roman" pitchFamily="18" charset="0"/>
                <a:cs typeface="Times New Roman" pitchFamily="18" charset="0"/>
              </a:rPr>
              <a:t>c) 75</a:t>
            </a:r>
            <a:r>
              <a:rPr lang="en-US" altLang="en-US" sz="5400">
                <a:latin typeface="Times New Roman" pitchFamily="18" charset="0"/>
                <a:cs typeface="Times New Roman" pitchFamily="18" charset="0"/>
              </a:rPr>
              <a:t>□</a:t>
            </a:r>
            <a:r>
              <a:rPr lang="en-US" altLang="en-US" sz="3600">
                <a:latin typeface="Times New Roman" pitchFamily="18" charset="0"/>
                <a:cs typeface="Times New Roman" pitchFamily="18" charset="0"/>
              </a:rPr>
              <a:t>chia hết cho 9 </a:t>
            </a:r>
          </a:p>
          <a:p>
            <a:pPr eaLnBrk="1" hangingPunct="1"/>
            <a:r>
              <a:rPr lang="en-US" altLang="en-US" sz="3600">
                <a:latin typeface="Times New Roman" pitchFamily="18" charset="0"/>
                <a:cs typeface="Times New Roman" pitchFamily="18" charset="0"/>
              </a:rPr>
              <a:t>Số vừa tìm được có chia hết cho 2 và 3 không ?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102100" y="457200"/>
            <a:ext cx="1219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 dirty="0" err="1">
                <a:latin typeface="Times New Roman" pitchFamily="18" charset="0"/>
              </a:rPr>
              <a:t>Toán</a:t>
            </a:r>
            <a:endParaRPr lang="en-US" altLang="en-US" sz="2400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85800" y="914400"/>
            <a:ext cx="7924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</a:rPr>
              <a:t>Luyện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itchFamily="18" charset="0"/>
              </a:rPr>
              <a:t>tập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itchFamily="18" charset="0"/>
              </a:rPr>
              <a:t>chung</a:t>
            </a:r>
            <a:endParaRPr lang="en-US" altLang="en-US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6" name="Text Box 53"/>
          <p:cNvSpPr txBox="1">
            <a:spLocks noChangeArrowheads="1"/>
          </p:cNvSpPr>
          <p:nvPr/>
        </p:nvSpPr>
        <p:spPr bwMode="auto">
          <a:xfrm>
            <a:off x="533400" y="14288"/>
            <a:ext cx="8229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latin typeface="Times New Roman" pitchFamily="18" charset="0"/>
              </a:rPr>
              <a:t>Thứ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hai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ngày</a:t>
            </a:r>
            <a:r>
              <a:rPr lang="en-US" altLang="en-US" sz="2800" b="1" dirty="0" smtClean="0">
                <a:latin typeface="Times New Roman" pitchFamily="18" charset="0"/>
              </a:rPr>
              <a:t> 22 </a:t>
            </a:r>
            <a:r>
              <a:rPr lang="en-US" altLang="en-US" sz="2800" b="1" dirty="0" err="1" smtClean="0">
                <a:latin typeface="Times New Roman" pitchFamily="18" charset="0"/>
              </a:rPr>
              <a:t>tháng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>
                <a:latin typeface="Times New Roman" pitchFamily="18" charset="0"/>
              </a:rPr>
              <a:t>2 </a:t>
            </a:r>
            <a:r>
              <a:rPr lang="en-US" altLang="en-US" sz="2800" b="1" dirty="0" err="1">
                <a:latin typeface="Times New Roman" pitchFamily="18" charset="0"/>
              </a:rPr>
              <a:t>năm</a:t>
            </a:r>
            <a:r>
              <a:rPr lang="en-US" altLang="en-US" sz="2800" b="1" dirty="0">
                <a:latin typeface="Times New Roman" pitchFamily="18" charset="0"/>
              </a:rPr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70816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430213" y="617538"/>
            <a:ext cx="3000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243" name="Rectangle 1"/>
          <p:cNvSpPr>
            <a:spLocks noChangeArrowheads="1"/>
          </p:cNvSpPr>
          <p:nvPr/>
        </p:nvSpPr>
        <p:spPr bwMode="auto">
          <a:xfrm>
            <a:off x="76200" y="1843088"/>
            <a:ext cx="9144000" cy="486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altLang="en-US" sz="3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Tìm </a:t>
            </a:r>
            <a:r>
              <a:rPr lang="en-US" altLang="en-US" sz="34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en-US" sz="3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4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4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altLang="en-US" sz="3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4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altLang="en-US" sz="3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4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altLang="en-US" sz="3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4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sz="3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4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sz="3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altLang="en-US" sz="34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altLang="en-US" sz="3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34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altLang="en-US" sz="3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4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3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/>
            <a:r>
              <a:rPr lang="en-US" altLang="en-US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a) 75 </a:t>
            </a:r>
            <a:r>
              <a:rPr lang="en-US" altLang="en-US" sz="36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altLang="en-US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altLang="en-US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altLang="en-US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en-US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altLang="en-US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5</a:t>
            </a:r>
          </a:p>
          <a:p>
            <a:pPr algn="just" eaLnBrk="1" hangingPunct="1"/>
            <a:r>
              <a:rPr lang="en-US" altLang="en-US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c) 75</a:t>
            </a:r>
            <a:r>
              <a:rPr lang="en-US" altLang="en-US" sz="9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chia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altLang="en-US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9 </a:t>
            </a:r>
          </a:p>
          <a:p>
            <a:pPr eaLnBrk="1" hangingPunct="1"/>
            <a:r>
              <a:rPr lang="en-US" altLang="en-US" sz="3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altLang="en-US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altLang="en-US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altLang="en-US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en-US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eaLnBrk="1" hangingPunct="1"/>
            <a:r>
              <a:rPr lang="en-US" altLang="en-US" sz="36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756 chia </a:t>
            </a:r>
            <a:r>
              <a:rPr lang="en-US" altLang="en-US" sz="36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alt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altLang="en-US" sz="36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3.</a:t>
            </a:r>
          </a:p>
        </p:txBody>
      </p:sp>
      <p:sp>
        <p:nvSpPr>
          <p:cNvPr id="3" name="Rectangle 2"/>
          <p:cNvSpPr/>
          <p:nvPr/>
        </p:nvSpPr>
        <p:spPr>
          <a:xfrm>
            <a:off x="1116013" y="2979738"/>
            <a:ext cx="609600" cy="457200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122363" y="4886325"/>
            <a:ext cx="457200" cy="457200"/>
          </a:xfrm>
          <a:prstGeom prst="rect">
            <a:avLst/>
          </a:prstGeom>
          <a:ln>
            <a:solidFill>
              <a:srgbClr val="0033CC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102100" y="457200"/>
            <a:ext cx="1219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 dirty="0" err="1">
                <a:latin typeface="Times New Roman" pitchFamily="18" charset="0"/>
              </a:rPr>
              <a:t>Toán</a:t>
            </a:r>
            <a:endParaRPr lang="en-US" altLang="en-US" sz="2400" dirty="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685800" y="914400"/>
            <a:ext cx="7924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</a:rPr>
              <a:t>Luyện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itchFamily="18" charset="0"/>
              </a:rPr>
              <a:t>tập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itchFamily="18" charset="0"/>
              </a:rPr>
              <a:t>chung</a:t>
            </a:r>
            <a:endParaRPr lang="en-US" altLang="en-US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9" name="Text Box 53"/>
          <p:cNvSpPr txBox="1">
            <a:spLocks noChangeArrowheads="1"/>
          </p:cNvSpPr>
          <p:nvPr/>
        </p:nvSpPr>
        <p:spPr bwMode="auto">
          <a:xfrm>
            <a:off x="533400" y="14288"/>
            <a:ext cx="8229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latin typeface="Times New Roman" pitchFamily="18" charset="0"/>
              </a:rPr>
              <a:t>Thứ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hai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ngày</a:t>
            </a:r>
            <a:r>
              <a:rPr lang="en-US" altLang="en-US" sz="2800" b="1" dirty="0" smtClean="0">
                <a:latin typeface="Times New Roman" pitchFamily="18" charset="0"/>
              </a:rPr>
              <a:t> 22 </a:t>
            </a:r>
            <a:r>
              <a:rPr lang="en-US" altLang="en-US" sz="2800" b="1" dirty="0" err="1" smtClean="0">
                <a:latin typeface="Times New Roman" pitchFamily="18" charset="0"/>
              </a:rPr>
              <a:t>tháng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>
                <a:latin typeface="Times New Roman" pitchFamily="18" charset="0"/>
              </a:rPr>
              <a:t>2 </a:t>
            </a:r>
            <a:r>
              <a:rPr lang="en-US" altLang="en-US" sz="2800" b="1" dirty="0" err="1">
                <a:latin typeface="Times New Roman" pitchFamily="18" charset="0"/>
              </a:rPr>
              <a:t>năm</a:t>
            </a:r>
            <a:r>
              <a:rPr lang="en-US" altLang="en-US" sz="2800" b="1" dirty="0">
                <a:latin typeface="Times New Roman" pitchFamily="18" charset="0"/>
              </a:rPr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138365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9"/>
          <p:cNvSpPr>
            <a:spLocks noChangeArrowheads="1"/>
          </p:cNvSpPr>
          <p:nvPr/>
        </p:nvSpPr>
        <p:spPr bwMode="auto">
          <a:xfrm>
            <a:off x="0" y="-1676400"/>
            <a:ext cx="184150" cy="461962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Rectangle 10"/>
          <p:cNvSpPr>
            <a:spLocks noChangeArrowheads="1"/>
          </p:cNvSpPr>
          <p:nvPr/>
        </p:nvSpPr>
        <p:spPr bwMode="auto">
          <a:xfrm>
            <a:off x="0" y="1524000"/>
            <a:ext cx="184150" cy="461963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47819" name="Group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4588801"/>
              </p:ext>
            </p:extLst>
          </p:nvPr>
        </p:nvGraphicFramePr>
        <p:xfrm>
          <a:off x="203200" y="1674812"/>
          <a:ext cx="8686800" cy="1493838"/>
        </p:xfrm>
        <a:graphic>
          <a:graphicData uri="http://schemas.openxmlformats.org/drawingml/2006/table">
            <a:tbl>
              <a:tblPr/>
              <a:tblGrid>
                <a:gridCol w="8686800"/>
              </a:tblGrid>
              <a:tr h="1493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</a:t>
                      </a:r>
                      <a:r>
                        <a:rPr kumimoji="0" lang="fr-F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Một</a:t>
                      </a: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fr-F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lớp</a:t>
                      </a: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fr-F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học</a:t>
                      </a: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fr-F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14 </a:t>
                      </a:r>
                      <a:r>
                        <a:rPr kumimoji="0" lang="fr-F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học</a:t>
                      </a: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fr-F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sinh</a:t>
                      </a: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fr-F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trai</a:t>
                      </a: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fr-F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17 </a:t>
                      </a:r>
                      <a:r>
                        <a:rPr kumimoji="0" lang="fr-F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học</a:t>
                      </a: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fr-F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sinh</a:t>
                      </a: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fr-F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gái</a:t>
                      </a:r>
                      <a:endParaRPr kumimoji="0" lang="fr-F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a) </a:t>
                      </a:r>
                      <a:r>
                        <a:rPr kumimoji="0" lang="fr-F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Viết</a:t>
                      </a: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fr-F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phân</a:t>
                      </a: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fr-F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fr-F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chỉ</a:t>
                      </a: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fr-F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phần</a:t>
                      </a: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fr-F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học</a:t>
                      </a: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fr-F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sinh</a:t>
                      </a: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fr-F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trai</a:t>
                      </a: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fr-F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trong</a:t>
                      </a: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fr-F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fr-F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học</a:t>
                      </a: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fr-F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sinh</a:t>
                      </a: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fr-F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fr-F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lớp</a:t>
                      </a: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fr-F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đó</a:t>
                      </a: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b) </a:t>
                      </a:r>
                      <a:r>
                        <a:rPr kumimoji="0" lang="fr-F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Viết</a:t>
                      </a: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fr-F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phân</a:t>
                      </a: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fr-F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fr-F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chỉ</a:t>
                      </a: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fr-F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phần</a:t>
                      </a: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fr-F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học</a:t>
                      </a: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fr-F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sinh</a:t>
                      </a: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fr-F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gái</a:t>
                      </a: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fr-F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trong</a:t>
                      </a: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fr-F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fr-F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học</a:t>
                      </a: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fr-F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sinh</a:t>
                      </a: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fr-F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fr-F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lớp</a:t>
                      </a: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fr-F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đó</a:t>
                      </a: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45730" marB="4573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270" name="Rectangle 17"/>
          <p:cNvSpPr>
            <a:spLocks noChangeArrowheads="1"/>
          </p:cNvSpPr>
          <p:nvPr/>
        </p:nvSpPr>
        <p:spPr bwMode="auto">
          <a:xfrm>
            <a:off x="228600" y="1371600"/>
            <a:ext cx="184150" cy="461963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47832" name="Group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594583"/>
              </p:ext>
            </p:extLst>
          </p:nvPr>
        </p:nvGraphicFramePr>
        <p:xfrm>
          <a:off x="533400" y="3097212"/>
          <a:ext cx="8382000" cy="3151188"/>
        </p:xfrm>
        <a:graphic>
          <a:graphicData uri="http://schemas.openxmlformats.org/drawingml/2006/table">
            <a:tbl>
              <a:tblPr/>
              <a:tblGrid>
                <a:gridCol w="8382000"/>
              </a:tblGrid>
              <a:tr h="3151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Bài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giải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Tổng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học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sinh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lớp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đó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là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14 + 17 = 31 (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học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sinh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học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sinh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trai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bằng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học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sinh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cả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lớp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học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sinh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gái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bằng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học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sinh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cả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lớp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02" marB="45702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47838" name="Picture 3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2900" y="4418013"/>
            <a:ext cx="495300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7839" name="Picture 3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5332413"/>
            <a:ext cx="533400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6" name="Rectangle 23"/>
          <p:cNvSpPr>
            <a:spLocks noChangeArrowheads="1"/>
          </p:cNvSpPr>
          <p:nvPr/>
        </p:nvSpPr>
        <p:spPr bwMode="auto">
          <a:xfrm>
            <a:off x="25400" y="-192088"/>
            <a:ext cx="184150" cy="460376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sz="2400"/>
          </a:p>
        </p:txBody>
      </p:sp>
      <p:sp>
        <p:nvSpPr>
          <p:cNvPr id="11277" name="Rectangle 25"/>
          <p:cNvSpPr>
            <a:spLocks noChangeArrowheads="1"/>
          </p:cNvSpPr>
          <p:nvPr/>
        </p:nvSpPr>
        <p:spPr bwMode="auto">
          <a:xfrm>
            <a:off x="25400" y="3008313"/>
            <a:ext cx="184150" cy="4603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sz="2400"/>
          </a:p>
        </p:txBody>
      </p:sp>
      <p:sp>
        <p:nvSpPr>
          <p:cNvPr id="11278" name="Rectangle 91"/>
          <p:cNvSpPr>
            <a:spLocks noChangeArrowheads="1"/>
          </p:cNvSpPr>
          <p:nvPr/>
        </p:nvSpPr>
        <p:spPr bwMode="auto">
          <a:xfrm>
            <a:off x="25400" y="3041650"/>
            <a:ext cx="184150" cy="4603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sz="2400"/>
          </a:p>
        </p:txBody>
      </p:sp>
      <p:sp>
        <p:nvSpPr>
          <p:cNvPr id="11279" name="Rectangle 157"/>
          <p:cNvSpPr>
            <a:spLocks noChangeArrowheads="1"/>
          </p:cNvSpPr>
          <p:nvPr/>
        </p:nvSpPr>
        <p:spPr bwMode="auto">
          <a:xfrm>
            <a:off x="25400" y="3008313"/>
            <a:ext cx="184150" cy="4603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sz="2400"/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4102100" y="457200"/>
            <a:ext cx="1219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 dirty="0" err="1">
                <a:latin typeface="Times New Roman" pitchFamily="18" charset="0"/>
              </a:rPr>
              <a:t>Toán</a:t>
            </a:r>
            <a:endParaRPr lang="en-US" altLang="en-US" sz="2400" dirty="0"/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685800" y="914400"/>
            <a:ext cx="7924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</a:rPr>
              <a:t>Luyện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itchFamily="18" charset="0"/>
              </a:rPr>
              <a:t>tập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itchFamily="18" charset="0"/>
              </a:rPr>
              <a:t>chung</a:t>
            </a:r>
            <a:endParaRPr lang="en-US" altLang="en-US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5" name="Text Box 53"/>
          <p:cNvSpPr txBox="1">
            <a:spLocks noChangeArrowheads="1"/>
          </p:cNvSpPr>
          <p:nvPr/>
        </p:nvSpPr>
        <p:spPr bwMode="auto">
          <a:xfrm>
            <a:off x="533400" y="14288"/>
            <a:ext cx="8229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latin typeface="Times New Roman" pitchFamily="18" charset="0"/>
              </a:rPr>
              <a:t>Thứ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hai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ngày</a:t>
            </a:r>
            <a:r>
              <a:rPr lang="en-US" altLang="en-US" sz="2800" b="1" dirty="0" smtClean="0">
                <a:latin typeface="Times New Roman" pitchFamily="18" charset="0"/>
              </a:rPr>
              <a:t> 22 </a:t>
            </a:r>
            <a:r>
              <a:rPr lang="en-US" altLang="en-US" sz="2800" b="1" dirty="0" err="1" smtClean="0">
                <a:latin typeface="Times New Roman" pitchFamily="18" charset="0"/>
              </a:rPr>
              <a:t>tháng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>
                <a:latin typeface="Times New Roman" pitchFamily="18" charset="0"/>
              </a:rPr>
              <a:t>2 </a:t>
            </a:r>
            <a:r>
              <a:rPr lang="en-US" altLang="en-US" sz="2800" b="1" dirty="0" err="1">
                <a:latin typeface="Times New Roman" pitchFamily="18" charset="0"/>
              </a:rPr>
              <a:t>năm</a:t>
            </a:r>
            <a:r>
              <a:rPr lang="en-US" altLang="en-US" sz="2800" b="1" dirty="0">
                <a:latin typeface="Times New Roman" pitchFamily="18" charset="0"/>
              </a:rPr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42147627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47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247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247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9"/>
          <p:cNvSpPr>
            <a:spLocks noChangeArrowheads="1"/>
          </p:cNvSpPr>
          <p:nvPr/>
        </p:nvSpPr>
        <p:spPr bwMode="auto">
          <a:xfrm>
            <a:off x="381000" y="-112713"/>
            <a:ext cx="9144000" cy="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5" name="Rectangle 10"/>
          <p:cNvSpPr>
            <a:spLocks noChangeArrowheads="1"/>
          </p:cNvSpPr>
          <p:nvPr/>
        </p:nvSpPr>
        <p:spPr bwMode="auto">
          <a:xfrm>
            <a:off x="381000" y="3087688"/>
            <a:ext cx="9144000" cy="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248843" name="Group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425745"/>
              </p:ext>
            </p:extLst>
          </p:nvPr>
        </p:nvGraphicFramePr>
        <p:xfrm>
          <a:off x="304800" y="1981200"/>
          <a:ext cx="8686800" cy="1395946"/>
        </p:xfrm>
        <a:graphic>
          <a:graphicData uri="http://schemas.openxmlformats.org/drawingml/2006/table">
            <a:tbl>
              <a:tblPr/>
              <a:tblGrid>
                <a:gridCol w="8686800"/>
              </a:tblGrid>
              <a:tr h="1395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Trong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phân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phân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nào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bằng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?</a:t>
                      </a:r>
                    </a:p>
                  </a:txBody>
                  <a:tcPr marT="45701" marB="45701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8" name="Rectangle 17"/>
          <p:cNvSpPr>
            <a:spLocks noChangeArrowheads="1"/>
          </p:cNvSpPr>
          <p:nvPr/>
        </p:nvSpPr>
        <p:spPr bwMode="auto">
          <a:xfrm>
            <a:off x="609600" y="2935288"/>
            <a:ext cx="9144000" cy="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9" name="Rectangle 18"/>
          <p:cNvSpPr>
            <a:spLocks noChangeArrowheads="1"/>
          </p:cNvSpPr>
          <p:nvPr/>
        </p:nvSpPr>
        <p:spPr bwMode="auto">
          <a:xfrm>
            <a:off x="381000" y="3087688"/>
            <a:ext cx="9144000" cy="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205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8383786"/>
              </p:ext>
            </p:extLst>
          </p:nvPr>
        </p:nvGraphicFramePr>
        <p:xfrm>
          <a:off x="3886200" y="2286000"/>
          <a:ext cx="25146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3" imgW="977900" imgH="431800" progId="Equation.3">
                  <p:embed/>
                </p:oleObj>
              </mc:Choice>
              <mc:Fallback>
                <p:oleObj name="Equation" r:id="rId3" imgW="9779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286000"/>
                        <a:ext cx="25146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0" name="Rectangle 20"/>
          <p:cNvSpPr>
            <a:spLocks noChangeArrowheads="1"/>
          </p:cNvSpPr>
          <p:nvPr/>
        </p:nvSpPr>
        <p:spPr bwMode="auto">
          <a:xfrm>
            <a:off x="381000" y="3087688"/>
            <a:ext cx="9144000" cy="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2051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8752950"/>
              </p:ext>
            </p:extLst>
          </p:nvPr>
        </p:nvGraphicFramePr>
        <p:xfrm>
          <a:off x="1295400" y="2819400"/>
          <a:ext cx="282575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Equation" r:id="rId5" imgW="139639" imgH="393529" progId="Equation.3">
                  <p:embed/>
                </p:oleObj>
              </mc:Choice>
              <mc:Fallback>
                <p:oleObj name="Equation" r:id="rId5" imgW="13963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819400"/>
                        <a:ext cx="282575" cy="69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Group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188078"/>
              </p:ext>
            </p:extLst>
          </p:nvPr>
        </p:nvGraphicFramePr>
        <p:xfrm>
          <a:off x="1066800" y="3962400"/>
          <a:ext cx="6324600" cy="2438400"/>
        </p:xfrm>
        <a:graphic>
          <a:graphicData uri="http://schemas.openxmlformats.org/drawingml/2006/table">
            <a:tbl>
              <a:tblPr/>
              <a:tblGrid>
                <a:gridCol w="6324600"/>
              </a:tblGrid>
              <a:tr h="2438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Bài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làm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phân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bằng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là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</a:p>
                  </a:txBody>
                  <a:tcPr marT="45723" marB="4572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3535154"/>
              </p:ext>
            </p:extLst>
          </p:nvPr>
        </p:nvGraphicFramePr>
        <p:xfrm>
          <a:off x="3886200" y="4419600"/>
          <a:ext cx="282575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7" imgW="139639" imgH="393529" progId="Equation.3">
                  <p:embed/>
                </p:oleObj>
              </mc:Choice>
              <mc:Fallback>
                <p:oleObj name="Equation" r:id="rId7" imgW="13963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4419600"/>
                        <a:ext cx="282575" cy="77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9389920"/>
              </p:ext>
            </p:extLst>
          </p:nvPr>
        </p:nvGraphicFramePr>
        <p:xfrm>
          <a:off x="5181600" y="4419600"/>
          <a:ext cx="1295400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8" imgW="660113" imgH="393529" progId="Equation.3">
                  <p:embed/>
                </p:oleObj>
              </mc:Choice>
              <mc:Fallback>
                <p:oleObj name="Equation" r:id="rId8" imgW="660113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4419600"/>
                        <a:ext cx="1295400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63" name="Group 5"/>
          <p:cNvGrpSpPr>
            <a:grpSpLocks/>
          </p:cNvGrpSpPr>
          <p:nvPr/>
        </p:nvGrpSpPr>
        <p:grpSpPr bwMode="auto">
          <a:xfrm>
            <a:off x="0" y="-76200"/>
            <a:ext cx="9144000" cy="7162800"/>
            <a:chOff x="0" y="-143"/>
            <a:chExt cx="5760" cy="4463"/>
          </a:xfrm>
        </p:grpSpPr>
        <p:pic>
          <p:nvPicPr>
            <p:cNvPr id="2068" name="Picture 6" descr="n3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01"/>
              <a:ext cx="5733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9" name="Picture 7" descr="n3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2172" y="2076"/>
              <a:ext cx="4416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70" name="Picture 8" descr="n3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143"/>
              <a:ext cx="576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71" name="Picture 9" descr="n3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516" y="2076"/>
              <a:ext cx="4416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064" name="Rectangle 23"/>
          <p:cNvSpPr>
            <a:spLocks noChangeArrowheads="1"/>
          </p:cNvSpPr>
          <p:nvPr/>
        </p:nvSpPr>
        <p:spPr bwMode="auto">
          <a:xfrm>
            <a:off x="406400" y="1371600"/>
            <a:ext cx="184150" cy="4603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sz="2400"/>
          </a:p>
        </p:txBody>
      </p:sp>
      <p:sp>
        <p:nvSpPr>
          <p:cNvPr id="2065" name="Rectangle 25"/>
          <p:cNvSpPr>
            <a:spLocks noChangeArrowheads="1"/>
          </p:cNvSpPr>
          <p:nvPr/>
        </p:nvSpPr>
        <p:spPr bwMode="auto">
          <a:xfrm>
            <a:off x="406400" y="4572000"/>
            <a:ext cx="184150" cy="4603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sz="2400"/>
          </a:p>
        </p:txBody>
      </p:sp>
      <p:sp>
        <p:nvSpPr>
          <p:cNvPr id="2066" name="Rectangle 91"/>
          <p:cNvSpPr>
            <a:spLocks noChangeArrowheads="1"/>
          </p:cNvSpPr>
          <p:nvPr/>
        </p:nvSpPr>
        <p:spPr bwMode="auto">
          <a:xfrm>
            <a:off x="406400" y="4605338"/>
            <a:ext cx="184150" cy="4603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sz="2400"/>
          </a:p>
        </p:txBody>
      </p:sp>
      <p:sp>
        <p:nvSpPr>
          <p:cNvPr id="2067" name="Rectangle 157"/>
          <p:cNvSpPr>
            <a:spLocks noChangeArrowheads="1"/>
          </p:cNvSpPr>
          <p:nvPr/>
        </p:nvSpPr>
        <p:spPr bwMode="auto">
          <a:xfrm>
            <a:off x="406400" y="3733800"/>
            <a:ext cx="184150" cy="4603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sz="2400"/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4102100" y="457200"/>
            <a:ext cx="1219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 dirty="0" err="1">
                <a:latin typeface="Times New Roman" pitchFamily="18" charset="0"/>
              </a:rPr>
              <a:t>Toán</a:t>
            </a:r>
            <a:endParaRPr lang="en-US" altLang="en-US" sz="2400" dirty="0"/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685800" y="914400"/>
            <a:ext cx="7924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</a:rPr>
              <a:t>Luyện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itchFamily="18" charset="0"/>
              </a:rPr>
              <a:t>tập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itchFamily="18" charset="0"/>
              </a:rPr>
              <a:t>chung</a:t>
            </a:r>
            <a:endParaRPr lang="en-US" altLang="en-US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4" name="Text Box 53"/>
          <p:cNvSpPr txBox="1">
            <a:spLocks noChangeArrowheads="1"/>
          </p:cNvSpPr>
          <p:nvPr/>
        </p:nvSpPr>
        <p:spPr bwMode="auto">
          <a:xfrm>
            <a:off x="533400" y="14288"/>
            <a:ext cx="8229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latin typeface="Times New Roman" pitchFamily="18" charset="0"/>
              </a:rPr>
              <a:t>Thứ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hai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ngày</a:t>
            </a:r>
            <a:r>
              <a:rPr lang="en-US" altLang="en-US" sz="2800" b="1" dirty="0" smtClean="0">
                <a:latin typeface="Times New Roman" pitchFamily="18" charset="0"/>
              </a:rPr>
              <a:t> 22 </a:t>
            </a:r>
            <a:r>
              <a:rPr lang="en-US" altLang="en-US" sz="2800" b="1" dirty="0" err="1" smtClean="0">
                <a:latin typeface="Times New Roman" pitchFamily="18" charset="0"/>
              </a:rPr>
              <a:t>tháng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>
                <a:latin typeface="Times New Roman" pitchFamily="18" charset="0"/>
              </a:rPr>
              <a:t>2 </a:t>
            </a:r>
            <a:r>
              <a:rPr lang="en-US" altLang="en-US" sz="2800" b="1" dirty="0" err="1">
                <a:latin typeface="Times New Roman" pitchFamily="18" charset="0"/>
              </a:rPr>
              <a:t>năm</a:t>
            </a:r>
            <a:r>
              <a:rPr lang="en-US" altLang="en-US" sz="2800" b="1" dirty="0">
                <a:latin typeface="Times New Roman" pitchFamily="18" charset="0"/>
              </a:rPr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26900227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="" xmlns:a16="http://schemas.microsoft.com/office/drawing/2014/main" id="{58AF4515-DF67-4DBB-B147-EC59075EC726}"/>
                  </a:ext>
                </a:extLst>
              </p:cNvPr>
              <p:cNvSpPr txBox="1"/>
              <p:nvPr/>
            </p:nvSpPr>
            <p:spPr>
              <a:xfrm>
                <a:off x="1447800" y="181148"/>
                <a:ext cx="2501646" cy="8182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smtClean="0"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) </m:t>
                      </m:r>
                      <m:f>
                        <m:f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0" smtClean="0">
                              <a:latin typeface="Cambria Math"/>
                            </a:rPr>
                            <m:t>8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sz="2800" b="0" i="0" smtClean="0">
                              <a:latin typeface="Cambria Math"/>
                            </a:rPr>
                            <m:t>1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 ; </m:t>
                      </m:r>
                      <m:f>
                        <m:f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/>
                            </a:rPr>
                            <m:t>12</m:t>
                          </m:r>
                        </m:num>
                        <m:den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 ; </m:t>
                      </m:r>
                      <m:f>
                        <m:f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US" sz="2800" b="0" i="0" smtClean="0">
                              <a:latin typeface="Cambria Math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8AF4515-DF67-4DBB-B147-EC59075EC7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181148"/>
                <a:ext cx="2501646" cy="81823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="" xmlns:a16="http://schemas.microsoft.com/office/drawing/2014/main" id="{9B2CF67B-0FA2-4B0A-A7E6-AB64A24E9338}"/>
                  </a:ext>
                </a:extLst>
              </p:cNvPr>
              <p:cNvSpPr/>
              <p:nvPr/>
            </p:nvSpPr>
            <p:spPr>
              <a:xfrm>
                <a:off x="0" y="1156337"/>
                <a:ext cx="3994812" cy="8785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Ta </a:t>
                </a:r>
                <a:r>
                  <a:rPr lang="en-US" sz="3600" dirty="0" err="1"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:</a:t>
                </a:r>
                <a14:m>
                  <m:oMath xmlns:m="http://schemas.openxmlformats.org/officeDocument/2006/math">
                    <m:r>
                      <a:rPr lang="en-US" sz="3600" b="0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 </m:t>
                    </m:r>
                    <m:f>
                      <m:fPr>
                        <m:ctrlPr>
                          <a:rPr lang="en-US" sz="360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8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8</m:t>
                        </m:r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  </m:t>
                        </m:r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:</m:t>
                        </m:r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4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12</m:t>
                        </m:r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  :</m:t>
                        </m:r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;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36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9B2CF67B-0FA2-4B0A-A7E6-AB64A24E933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6337"/>
                <a:ext cx="3994812" cy="878574"/>
              </a:xfrm>
              <a:prstGeom prst="rect">
                <a:avLst/>
              </a:prstGeom>
              <a:blipFill rotWithShape="1">
                <a:blip r:embed="rId3"/>
                <a:stretch>
                  <a:fillRect l="-4580" r="-916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="" xmlns:a16="http://schemas.microsoft.com/office/drawing/2014/main" id="{738B02E4-6552-4B87-87FB-6C14F925653F}"/>
                  </a:ext>
                </a:extLst>
              </p:cNvPr>
              <p:cNvSpPr/>
              <p:nvPr/>
            </p:nvSpPr>
            <p:spPr>
              <a:xfrm>
                <a:off x="3964030" y="1143000"/>
                <a:ext cx="2712602" cy="8792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12</m:t>
                        </m:r>
                      </m:num>
                      <m:den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12 </m:t>
                        </m:r>
                        <m:r>
                          <a:rPr lang="en-US" sz="3600" b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:</m:t>
                        </m:r>
                        <m:r>
                          <a:rPr lang="en-US" sz="3600" b="0" i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5</m:t>
                        </m:r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  : 3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4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3600" dirty="0" smtClean="0"/>
                  <a:t>;</a:t>
                </a:r>
                <a:endParaRPr lang="en-US" sz="36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738B02E4-6552-4B87-87FB-6C14F92565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4030" y="1143000"/>
                <a:ext cx="2712602" cy="879215"/>
              </a:xfrm>
              <a:prstGeom prst="rect">
                <a:avLst/>
              </a:prstGeom>
              <a:blipFill rotWithShape="1">
                <a:blip r:embed="rId4"/>
                <a:stretch>
                  <a:fillRect r="-6067"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="" xmlns:a16="http://schemas.microsoft.com/office/drawing/2014/main" id="{B90D1644-801A-45B1-AD2D-FFA79279DE5C}"/>
                  </a:ext>
                </a:extLst>
              </p:cNvPr>
              <p:cNvSpPr/>
              <p:nvPr/>
            </p:nvSpPr>
            <p:spPr>
              <a:xfrm>
                <a:off x="6676632" y="1143000"/>
                <a:ext cx="2574744" cy="8796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5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=</a:t>
                </a:r>
                <a14:m>
                  <m:oMath xmlns:m="http://schemas.openxmlformats.org/officeDocument/2006/math">
                    <m:r>
                      <a:rPr lang="en-US" sz="3600" b="0">
                        <a:solidFill>
                          <a:srgbClr val="0000CC"/>
                        </a:solidFill>
                        <a:latin typeface="Cambria Math"/>
                        <a:cs typeface="Times New Roman" pitchFamily="18" charset="0"/>
                      </a:rPr>
                      <m:t> </m:t>
                    </m:r>
                    <m:f>
                      <m:fPr>
                        <m:ctrlPr>
                          <a:rPr lang="en-US" sz="360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5</m:t>
                        </m:r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  </m:t>
                        </m:r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:</m:t>
                        </m:r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5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20 </m:t>
                        </m:r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:</m:t>
                        </m:r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36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B90D1644-801A-45B1-AD2D-FFA79279DE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6632" y="1143000"/>
                <a:ext cx="2574744" cy="879600"/>
              </a:xfrm>
              <a:prstGeom prst="rect">
                <a:avLst/>
              </a:prstGeom>
              <a:blipFill rotWithShape="1">
                <a:blip r:embed="rId5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="" xmlns:a16="http://schemas.microsoft.com/office/drawing/2014/main" id="{46748DE7-7B84-4AE1-97A8-BFD87819081C}"/>
                  </a:ext>
                </a:extLst>
              </p:cNvPr>
              <p:cNvSpPr/>
              <p:nvPr/>
            </p:nvSpPr>
            <p:spPr>
              <a:xfrm>
                <a:off x="786018" y="3289937"/>
                <a:ext cx="5953874" cy="8871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Vì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0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4</m:t>
                        </m:r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8</m:t>
                        </m:r>
                      </m:num>
                      <m:den>
                        <m:r>
                          <a:rPr lang="en-US" sz="3600" b="0" i="0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6</m:t>
                        </m:r>
                        <m:r>
                          <a:rPr lang="en-US" sz="3600" b="0" i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0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45</m:t>
                        </m:r>
                      </m:num>
                      <m:den>
                        <m:r>
                          <a:rPr lang="en-US" sz="3600" b="0" i="0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60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0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40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60</m:t>
                        </m:r>
                      </m:den>
                    </m:f>
                    <m:r>
                      <a:rPr lang="en-US" sz="3600" b="0" i="0">
                        <a:solidFill>
                          <a:srgbClr val="0000CC"/>
                        </a:solidFill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nên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0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12</m:t>
                        </m:r>
                      </m:num>
                      <m:den>
                        <m:r>
                          <a:rPr lang="en-US" sz="3600" b="0" i="0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0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15</m:t>
                        </m:r>
                      </m:num>
                      <m:den>
                        <m:r>
                          <a:rPr lang="en-US" sz="3600" b="0" i="0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0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8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en-US" sz="3600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46748DE7-7B84-4AE1-97A8-BFD87819081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018" y="3289937"/>
                <a:ext cx="5953874" cy="887166"/>
              </a:xfrm>
              <a:prstGeom prst="rect">
                <a:avLst/>
              </a:prstGeom>
              <a:blipFill rotWithShape="1">
                <a:blip r:embed="rId6"/>
                <a:stretch>
                  <a:fillRect l="-3173" b="-110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>
                <a:extLst>
                  <a:ext uri="{FF2B5EF4-FFF2-40B4-BE49-F238E27FC236}">
                    <a16:creationId xmlns="" xmlns:a16="http://schemas.microsoft.com/office/drawing/2014/main" id="{FF50B528-92D0-4685-BA71-DC1B788D9216}"/>
                  </a:ext>
                </a:extLst>
              </p:cNvPr>
              <p:cNvSpPr/>
              <p:nvPr/>
            </p:nvSpPr>
            <p:spPr>
              <a:xfrm>
                <a:off x="457200" y="4038600"/>
                <a:ext cx="8470980" cy="2476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Vậy </a:t>
                </a:r>
                <a:r>
                  <a:rPr lang="en-US" sz="3600" dirty="0" err="1">
                    <a:latin typeface="Times New Roman" pitchFamily="18" charset="0"/>
                    <a:cs typeface="Times New Roman" pitchFamily="18" charset="0"/>
                  </a:rPr>
                  <a:t>các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>
                    <a:latin typeface="Times New Roman" pitchFamily="18" charset="0"/>
                    <a:cs typeface="Times New Roman" pitchFamily="18" charset="0"/>
                  </a:rPr>
                  <a:t>phân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0" smtClean="0">
                            <a:latin typeface="Cambria Math"/>
                          </a:rPr>
                          <m:t>8</m:t>
                        </m:r>
                        <m:r>
                          <a:rPr lang="en-US" sz="3600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3600" b="0" i="0" smtClean="0">
                            <a:latin typeface="Cambria Math"/>
                          </a:rPr>
                          <m:t>12</m:t>
                        </m:r>
                      </m:den>
                    </m:f>
                    <m:r>
                      <a:rPr lang="en-US" sz="3600">
                        <a:latin typeface="Cambria Math" panose="02040503050406030204" pitchFamily="18" charset="0"/>
                      </a:rPr>
                      <m:t> ; </m:t>
                    </m:r>
                    <m:f>
                      <m:fPr>
                        <m:ctrlPr>
                          <a:rPr lang="en-US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0" smtClean="0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en-US" sz="360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3600" b="0" i="0" smtClean="0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sz="3600">
                        <a:latin typeface="Cambria Math" panose="02040503050406030204" pitchFamily="18" charset="0"/>
                      </a:rPr>
                      <m:t> ; </m:t>
                    </m:r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3600" b="0" i="0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sz="3600" b="0" i="0" smtClean="0">
                            <a:latin typeface="Cambria Math"/>
                          </a:rPr>
                          <m:t>20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viết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theo </a:t>
                </a:r>
                <a:r>
                  <a:rPr lang="en-US" sz="3600" dirty="0" err="1"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>
                    <a:latin typeface="Times New Roman" pitchFamily="18" charset="0"/>
                    <a:cs typeface="Times New Roman" pitchFamily="18" charset="0"/>
                  </a:rPr>
                  <a:t>tự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>
                    <a:latin typeface="Times New Roman" pitchFamily="18" charset="0"/>
                    <a:cs typeface="Times New Roman" pitchFamily="18" charset="0"/>
                  </a:rPr>
                  <a:t>từ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lớn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đến</a:t>
                </a:r>
                <a:r>
                  <a:rPr lang="en-US" sz="3600" smtClean="0">
                    <a:latin typeface="Times New Roman" pitchFamily="18" charset="0"/>
                    <a:cs typeface="Times New Roman" pitchFamily="18" charset="0"/>
                  </a:rPr>
                  <a:t> bé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12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15</m:t>
                        </m:r>
                      </m:den>
                    </m:f>
                    <m:r>
                      <a:rPr lang="en-US" sz="3600" b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;</m:t>
                    </m:r>
                    <m:f>
                      <m:fPr>
                        <m:ctrlPr>
                          <a:rPr lang="en-US" sz="3600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5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20</m:t>
                        </m:r>
                      </m:den>
                    </m:f>
                    <m:r>
                      <a:rPr lang="en-US" sz="3600" b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;</m:t>
                    </m:r>
                  </m:oMath>
                </a14:m>
                <a:r>
                  <a:rPr lang="en-US" sz="36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8</m:t>
                        </m:r>
                      </m:num>
                      <m:den>
                        <m:r>
                          <a:rPr lang="en-US" sz="3600" b="0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en-US" sz="3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8" name="Rectangle 7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F50B528-92D0-4685-BA71-DC1B788D921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038600"/>
                <a:ext cx="8470980" cy="2476832"/>
              </a:xfrm>
              <a:prstGeom prst="rect">
                <a:avLst/>
              </a:prstGeom>
              <a:blipFill rotWithShape="1">
                <a:blip r:embed="rId7"/>
                <a:stretch>
                  <a:fillRect l="-2158" r="-4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="" xmlns:a16="http://schemas.microsoft.com/office/drawing/2014/main" id="{9B2CF67B-0FA2-4B0A-A7E6-AB64A24E9338}"/>
                  </a:ext>
                </a:extLst>
              </p:cNvPr>
              <p:cNvSpPr/>
              <p:nvPr/>
            </p:nvSpPr>
            <p:spPr>
              <a:xfrm>
                <a:off x="-31176" y="2169426"/>
                <a:ext cx="4017254" cy="8792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Ta </a:t>
                </a:r>
                <a:r>
                  <a:rPr lang="en-US" sz="3600" dirty="0" err="1"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:</a:t>
                </a:r>
                <a14:m>
                  <m:oMath xmlns:m="http://schemas.openxmlformats.org/officeDocument/2006/math">
                    <m:r>
                      <a:rPr lang="en-US" sz="3600" b="0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 </m:t>
                    </m:r>
                    <m:f>
                      <m:fPr>
                        <m:ctrlPr>
                          <a:rPr lang="en-US" sz="360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20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40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60</m:t>
                        </m:r>
                      </m:den>
                    </m:f>
                  </m:oMath>
                </a14:m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;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3600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9B2CF67B-0FA2-4B0A-A7E6-AB64A24E933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1176" y="2169426"/>
                <a:ext cx="4017254" cy="879215"/>
              </a:xfrm>
              <a:prstGeom prst="rect">
                <a:avLst/>
              </a:prstGeom>
              <a:blipFill rotWithShape="1">
                <a:blip r:embed="rId8"/>
                <a:stretch>
                  <a:fillRect l="-4704" r="-910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="" xmlns:a16="http://schemas.microsoft.com/office/drawing/2014/main" id="{738B02E4-6552-4B87-87FB-6C14F925653F}"/>
                  </a:ext>
                </a:extLst>
              </p:cNvPr>
              <p:cNvSpPr/>
              <p:nvPr/>
            </p:nvSpPr>
            <p:spPr>
              <a:xfrm>
                <a:off x="3932854" y="2156089"/>
                <a:ext cx="2744085" cy="8792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4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4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x</m:t>
                        </m:r>
                        <m:r>
                          <a:rPr lang="en-US" sz="3600" b="0" i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12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5</m:t>
                        </m:r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48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60</m:t>
                        </m:r>
                      </m:den>
                    </m:f>
                  </m:oMath>
                </a14:m>
                <a:r>
                  <a:rPr lang="en-US" sz="3600" dirty="0" smtClean="0"/>
                  <a:t>;</a:t>
                </a:r>
                <a:endParaRPr lang="en-US" sz="3600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738B02E4-6552-4B87-87FB-6C14F92565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2854" y="2156089"/>
                <a:ext cx="2744085" cy="879215"/>
              </a:xfrm>
              <a:prstGeom prst="rect">
                <a:avLst/>
              </a:prstGeom>
              <a:blipFill rotWithShape="1">
                <a:blip r:embed="rId9"/>
                <a:stretch>
                  <a:fillRect r="-6000" b="-131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="" xmlns:a16="http://schemas.microsoft.com/office/drawing/2014/main" id="{B90D1644-801A-45B1-AD2D-FFA79279DE5C}"/>
                  </a:ext>
                </a:extLst>
              </p:cNvPr>
              <p:cNvSpPr/>
              <p:nvPr/>
            </p:nvSpPr>
            <p:spPr>
              <a:xfrm>
                <a:off x="6645456" y="2156089"/>
                <a:ext cx="2523448" cy="8871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=</a:t>
                </a:r>
                <a14:m>
                  <m:oMath xmlns:m="http://schemas.openxmlformats.org/officeDocument/2006/math">
                    <m:r>
                      <a:rPr lang="en-US" sz="3600" b="0">
                        <a:solidFill>
                          <a:srgbClr val="0000CC"/>
                        </a:solidFill>
                        <a:latin typeface="Cambria Math"/>
                        <a:cs typeface="Times New Roman" pitchFamily="18" charset="0"/>
                      </a:rPr>
                      <m:t> </m:t>
                    </m:r>
                    <m:f>
                      <m:fPr>
                        <m:ctrlPr>
                          <a:rPr lang="en-US" sz="360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15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4</m:t>
                        </m:r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45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60</m:t>
                        </m:r>
                      </m:den>
                    </m:f>
                  </m:oMath>
                </a14:m>
                <a:endParaRPr lang="en-US" sz="3600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B90D1644-801A-45B1-AD2D-FFA79279DE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5456" y="2156089"/>
                <a:ext cx="2523448" cy="887166"/>
              </a:xfrm>
              <a:prstGeom prst="rect">
                <a:avLst/>
              </a:prstGeom>
              <a:blipFill rotWithShape="1">
                <a:blip r:embed="rId10"/>
                <a:stretch>
                  <a:fillRect b="-110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395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Diện</a:t>
            </a:r>
            <a:r>
              <a:rPr lang="en-US" dirty="0" smtClean="0"/>
              <a:t> </a:t>
            </a:r>
            <a:r>
              <a:rPr lang="en-US" dirty="0" err="1" smtClean="0"/>
              <a:t>tích</a:t>
            </a:r>
            <a:r>
              <a:rPr lang="en-US" dirty="0" smtClean="0"/>
              <a:t> </a:t>
            </a:r>
            <a:r>
              <a:rPr lang="en-US" dirty="0" err="1" smtClean="0"/>
              <a:t>hình</a:t>
            </a:r>
            <a:r>
              <a:rPr lang="en-US" dirty="0" smtClean="0"/>
              <a:t> </a:t>
            </a:r>
            <a:r>
              <a:rPr lang="en-US" dirty="0" err="1" smtClean="0"/>
              <a:t>bình</a:t>
            </a:r>
            <a:r>
              <a:rPr lang="en-US" dirty="0" smtClean="0"/>
              <a:t> </a:t>
            </a:r>
            <a:r>
              <a:rPr lang="en-US" dirty="0" err="1" smtClean="0"/>
              <a:t>hành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4 x 2 = 8 (cm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err="1" smtClean="0"/>
              <a:t>đáp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/>
              <a:t>8 </a:t>
            </a:r>
            <a:r>
              <a:rPr lang="en-US" dirty="0" smtClean="0"/>
              <a:t>cm</a:t>
            </a:r>
            <a:r>
              <a:rPr lang="en-US" baseline="30000" dirty="0" smtClean="0"/>
              <a:t>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71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xplosion 1 2"/>
          <p:cNvSpPr/>
          <p:nvPr/>
        </p:nvSpPr>
        <p:spPr>
          <a:xfrm>
            <a:off x="685800" y="381000"/>
            <a:ext cx="7772400" cy="4953000"/>
          </a:xfrm>
          <a:prstGeom prst="irregularSeal1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KIỂM TRA BÀI CŨ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21" y="2133600"/>
            <a:ext cx="8787979" cy="32004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23170482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" y="224993"/>
                <a:ext cx="9144000" cy="63282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de-DE" sz="3600" b="1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𝟗</m:t>
                          </m:r>
                        </m:num>
                        <m:den>
                          <m:r>
                            <a:rPr lang="de-DE" sz="3600" b="1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𝟏𝟏</m:t>
                          </m:r>
                        </m:den>
                      </m:f>
                      <m:r>
                        <a:rPr lang="de-DE" sz="3600" b="1" i="1">
                          <a:solidFill>
                            <a:srgbClr val="FF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   </m:t>
                      </m:r>
                      <m:r>
                        <a:rPr lang="de-DE" sz="3600" b="1" i="1">
                          <a:solidFill>
                            <a:srgbClr val="FF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𝒗</m:t>
                      </m:r>
                      <m:r>
                        <a:rPr lang="de-DE" sz="3600" b="1" i="1">
                          <a:solidFill>
                            <a:srgbClr val="FF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à </m:t>
                      </m:r>
                      <m:f>
                        <m:fPr>
                          <m:ctrlPr>
                            <a:rPr lang="en-US" sz="3600" b="1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de-DE" sz="3600" b="1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𝟗</m:t>
                          </m:r>
                        </m:num>
                        <m:den>
                          <m:r>
                            <a:rPr lang="de-DE" sz="3600" b="1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𝟏𝟒</m:t>
                          </m:r>
                        </m:den>
                      </m:f>
                      <m:r>
                        <a:rPr lang="de-DE" sz="3600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  ;</m:t>
                      </m:r>
                      <m:r>
                        <a:rPr lang="en-US" sz="3600" b="0" i="0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 </m:t>
                      </m:r>
                    </m:oMath>
                  </m:oMathPara>
                </a14:m>
                <a:endParaRPr lang="en-US" sz="3600" b="0" i="0" dirty="0" smtClean="0">
                  <a:effectLst/>
                  <a:latin typeface="Cambria Math"/>
                  <a:ea typeface="Times New Roman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</m:t>
                        </m:r>
                      </m:num>
                      <m:den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11</m:t>
                        </m:r>
                      </m:den>
                    </m:f>
                    <m:r>
                      <a:rPr lang="de-DE" sz="4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 </m:t>
                    </m:r>
                    <m:f>
                      <m:fPr>
                        <m:ctrlPr>
                          <a:rPr lang="en-US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9 </m:t>
                        </m:r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𝑥</m:t>
                        </m:r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 14 </m:t>
                        </m:r>
                      </m:num>
                      <m:den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11 </m:t>
                        </m:r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𝑥</m:t>
                        </m:r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 14</m:t>
                        </m:r>
                      </m:den>
                    </m:f>
                    <m:r>
                      <a:rPr lang="de-DE" sz="4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126</m:t>
                        </m:r>
                      </m:num>
                      <m:den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154</m:t>
                        </m:r>
                      </m:den>
                    </m:f>
                  </m:oMath>
                </a14:m>
                <a:r>
                  <a:rPr lang="de-DE" sz="4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và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</m:t>
                        </m:r>
                      </m:num>
                      <m:den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14</m:t>
                        </m:r>
                      </m:den>
                    </m:f>
                    <m:r>
                      <a:rPr lang="de-DE" sz="4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9 </m:t>
                        </m:r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𝑥</m:t>
                        </m:r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 11</m:t>
                        </m:r>
                      </m:num>
                      <m:den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14 </m:t>
                        </m:r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𝑥</m:t>
                        </m:r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 11</m:t>
                        </m:r>
                      </m:den>
                    </m:f>
                    <m:r>
                      <a:rPr lang="de-DE" sz="4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99</m:t>
                        </m:r>
                      </m:num>
                      <m:den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154</m:t>
                        </m:r>
                      </m:den>
                    </m:f>
                    <m:r>
                      <a:rPr lang="de-DE" sz="4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 ;</m:t>
                    </m:r>
                  </m:oMath>
                </a14:m>
                <a:endParaRPr lang="en-US" sz="4000" dirty="0">
                  <a:effectLst/>
                  <a:latin typeface="Times New Roman" pitchFamily="18" charset="0"/>
                  <a:ea typeface="Times New Roman"/>
                  <a:cs typeface="Times New Roman" pitchFamily="18" charset="0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de-DE" sz="4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 </a:t>
                </a:r>
                <a:r>
                  <a:rPr lang="de-DE" sz="4000" dirty="0" smtClean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Vì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126</m:t>
                        </m:r>
                      </m:num>
                      <m:den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154</m:t>
                        </m:r>
                      </m:den>
                    </m:f>
                    <m:r>
                      <a:rPr lang="de-DE" sz="4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&gt;</m:t>
                    </m:r>
                    <m:f>
                      <m:fPr>
                        <m:ctrlPr>
                          <a:rPr lang="en-US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99</m:t>
                        </m:r>
                      </m:num>
                      <m:den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154</m:t>
                        </m:r>
                      </m:den>
                    </m:f>
                  </m:oMath>
                </a14:m>
                <a:r>
                  <a:rPr lang="de-DE" sz="4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nên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solidFill>
                              <a:srgbClr val="0033CC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solidFill>
                              <a:srgbClr val="0033CC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</m:t>
                        </m:r>
                      </m:num>
                      <m:den>
                        <m:r>
                          <a:rPr lang="de-DE" sz="4000" i="1">
                            <a:solidFill>
                              <a:srgbClr val="0033CC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11</m:t>
                        </m:r>
                      </m:den>
                    </m:f>
                    <m:r>
                      <a:rPr lang="de-DE" sz="4000" i="1">
                        <a:solidFill>
                          <a:srgbClr val="0033CC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</m:oMath>
                </a14:m>
                <a:r>
                  <a:rPr lang="de-DE" sz="4000" b="1" dirty="0">
                    <a:solidFill>
                      <a:srgbClr val="0033C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ea typeface="Times New Roman"/>
                    <a:cs typeface="Times New Roman" pitchFamily="18" charset="0"/>
                  </a:rPr>
                  <a:t>&gt;</a:t>
                </a:r>
                <a14:m>
                  <m:oMath xmlns:m="http://schemas.openxmlformats.org/officeDocument/2006/math">
                    <m:r>
                      <a:rPr lang="de-DE" sz="4000" i="1">
                        <a:solidFill>
                          <a:srgbClr val="0033CC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  <m:f>
                      <m:fPr>
                        <m:ctrlPr>
                          <a:rPr lang="en-US" sz="4000" i="1">
                            <a:solidFill>
                              <a:srgbClr val="0033CC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solidFill>
                              <a:srgbClr val="0033CC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</m:t>
                        </m:r>
                      </m:num>
                      <m:den>
                        <m:r>
                          <a:rPr lang="de-DE" sz="4000" i="1">
                            <a:solidFill>
                              <a:srgbClr val="0033CC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14</m:t>
                        </m:r>
                      </m:den>
                    </m:f>
                  </m:oMath>
                </a14:m>
                <a:endParaRPr lang="de-DE" sz="4000" dirty="0">
                  <a:effectLst/>
                  <a:latin typeface="Times New Roman" pitchFamily="18" charset="0"/>
                  <a:ea typeface="Times New Roman"/>
                  <a:cs typeface="Times New Roman" pitchFamily="18" charset="0"/>
                </a:endParaRPr>
              </a:p>
              <a:p>
                <a:pPr>
                  <a:lnSpc>
                    <a:spcPct val="115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b="1" i="1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𝟖</m:t>
                        </m:r>
                      </m:num>
                      <m:den>
                        <m:r>
                          <a:rPr lang="de-DE" sz="4000" b="1" i="1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𝟗</m:t>
                        </m:r>
                      </m:den>
                    </m:f>
                    <m:r>
                      <a:rPr lang="de-DE" sz="4000" b="1" i="1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  <m:r>
                      <a:rPr lang="de-DE" sz="4000" b="1" i="1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𝒗</m:t>
                    </m:r>
                    <m:r>
                      <a:rPr lang="de-DE" sz="4000" b="1" i="1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à </m:t>
                    </m:r>
                    <m:f>
                      <m:fPr>
                        <m:ctrlPr>
                          <a:rPr lang="en-US" sz="4000" b="1" i="1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b="1" i="1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𝟖</m:t>
                        </m:r>
                      </m:num>
                      <m:den>
                        <m:r>
                          <a:rPr lang="de-DE" sz="4000" b="1" i="1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de-DE" sz="4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;</a:t>
                </a:r>
                <a:endParaRPr lang="en-US" sz="4000" dirty="0">
                  <a:effectLst/>
                  <a:latin typeface="Times New Roman" pitchFamily="18" charset="0"/>
                  <a:ea typeface="Times New Roman"/>
                  <a:cs typeface="Times New Roman" pitchFamily="18" charset="0"/>
                </a:endParaRPr>
              </a:p>
              <a:p>
                <a:pPr>
                  <a:lnSpc>
                    <a:spcPct val="115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8</m:t>
                        </m:r>
                      </m:num>
                      <m:den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</m:t>
                        </m:r>
                      </m:den>
                    </m:f>
                    <m:r>
                      <a:rPr lang="de-DE" sz="4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 </m:t>
                    </m:r>
                    <m:f>
                      <m:fPr>
                        <m:ctrlPr>
                          <a:rPr lang="en-US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8 </m:t>
                        </m:r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𝑥</m:t>
                        </m:r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 11 </m:t>
                        </m:r>
                      </m:num>
                      <m:den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9 </m:t>
                        </m:r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𝑥</m:t>
                        </m:r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 11</m:t>
                        </m:r>
                      </m:den>
                    </m:f>
                    <m:r>
                      <a:rPr lang="de-DE" sz="4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88</m:t>
                        </m:r>
                      </m:num>
                      <m:den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99</m:t>
                        </m:r>
                      </m:den>
                    </m:f>
                  </m:oMath>
                </a14:m>
                <a:r>
                  <a:rPr lang="de-DE" sz="4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và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8</m:t>
                        </m:r>
                      </m:num>
                      <m:den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11</m:t>
                        </m:r>
                      </m:den>
                    </m:f>
                    <m:r>
                      <a:rPr lang="de-DE" sz="4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8 </m:t>
                        </m:r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𝑥</m:t>
                        </m:r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 9</m:t>
                        </m:r>
                      </m:num>
                      <m:den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11 </m:t>
                        </m:r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𝑥</m:t>
                        </m:r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 9</m:t>
                        </m:r>
                      </m:den>
                    </m:f>
                    <m:r>
                      <a:rPr lang="de-DE" sz="4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72</m:t>
                        </m:r>
                      </m:num>
                      <m:den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99</m:t>
                        </m:r>
                      </m:den>
                    </m:f>
                  </m:oMath>
                </a14:m>
                <a:endParaRPr lang="en-US" sz="4000" dirty="0">
                  <a:effectLst/>
                  <a:latin typeface="Times New Roman" pitchFamily="18" charset="0"/>
                  <a:ea typeface="Times New Roman"/>
                  <a:cs typeface="Times New Roman" pitchFamily="18" charset="0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de-DE" sz="4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Vì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88</m:t>
                        </m:r>
                      </m:num>
                      <m:den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99</m:t>
                        </m:r>
                      </m:den>
                    </m:f>
                    <m:r>
                      <a:rPr lang="de-DE" sz="4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&gt;</m:t>
                    </m:r>
                    <m:f>
                      <m:fPr>
                        <m:ctrlPr>
                          <a:rPr lang="en-US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72</m:t>
                        </m:r>
                      </m:num>
                      <m:den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99</m:t>
                        </m:r>
                      </m:den>
                    </m:f>
                  </m:oMath>
                </a14:m>
                <a:r>
                  <a:rPr lang="de-DE" sz="4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nên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solidFill>
                              <a:srgbClr val="0033CC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solidFill>
                              <a:srgbClr val="0033CC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8</m:t>
                        </m:r>
                      </m:num>
                      <m:den>
                        <m:r>
                          <a:rPr lang="de-DE" sz="4000" i="1">
                            <a:solidFill>
                              <a:srgbClr val="0033CC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</m:t>
                        </m:r>
                      </m:den>
                    </m:f>
                    <m:r>
                      <a:rPr lang="de-DE" sz="4000" i="1">
                        <a:solidFill>
                          <a:srgbClr val="0033CC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</m:oMath>
                </a14:m>
                <a:r>
                  <a:rPr lang="de-DE" sz="4000" b="1" dirty="0">
                    <a:solidFill>
                      <a:srgbClr val="0033C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ea typeface="Times New Roman"/>
                    <a:cs typeface="Times New Roman" pitchFamily="18" charset="0"/>
                  </a:rPr>
                  <a:t>&gt;</a:t>
                </a:r>
                <a14:m>
                  <m:oMath xmlns:m="http://schemas.openxmlformats.org/officeDocument/2006/math">
                    <m:r>
                      <a:rPr lang="de-DE" sz="4000" i="1">
                        <a:solidFill>
                          <a:srgbClr val="0033CC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  <m:f>
                      <m:fPr>
                        <m:ctrlPr>
                          <a:rPr lang="en-US" sz="4000" i="1">
                            <a:solidFill>
                              <a:srgbClr val="0033CC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solidFill>
                              <a:srgbClr val="0033CC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8</m:t>
                        </m:r>
                      </m:num>
                      <m:den>
                        <m:r>
                          <a:rPr lang="de-DE" sz="4000" i="1">
                            <a:solidFill>
                              <a:srgbClr val="0033CC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11</m:t>
                        </m:r>
                      </m:den>
                    </m:f>
                  </m:oMath>
                </a14:m>
                <a:endParaRPr lang="en-US" sz="4000" dirty="0">
                  <a:effectLst/>
                  <a:latin typeface="Times New Roman" pitchFamily="18" charset="0"/>
                  <a:ea typeface="Times New Roman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24993"/>
                <a:ext cx="9144000" cy="6328207"/>
              </a:xfrm>
              <a:prstGeom prst="rect">
                <a:avLst/>
              </a:prstGeom>
              <a:blipFill rotWithShape="1">
                <a:blip r:embed="rId2"/>
                <a:stretch>
                  <a:fillRect l="-2400" b="-18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75223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WordArt 20"/>
          <p:cNvSpPr>
            <a:spLocks noChangeArrowheads="1" noChangeShapeType="1" noTextEdit="1"/>
          </p:cNvSpPr>
          <p:nvPr/>
        </p:nvSpPr>
        <p:spPr bwMode="auto">
          <a:xfrm>
            <a:off x="1371600" y="1066800"/>
            <a:ext cx="6934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  <a:endParaRPr lang="en-US" sz="36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52" name="WordArt 21"/>
          <p:cNvSpPr>
            <a:spLocks noChangeArrowheads="1" noChangeShapeType="1" noTextEdit="1"/>
          </p:cNvSpPr>
          <p:nvPr/>
        </p:nvSpPr>
        <p:spPr bwMode="auto">
          <a:xfrm>
            <a:off x="457200" y="2743200"/>
            <a:ext cx="8229600" cy="472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Luyện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tập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chung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>
              <a:defRPr/>
            </a:pP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(trang123)</a:t>
            </a:r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>
              <a:defRPr/>
            </a:pPr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>
              <a:defRPr/>
            </a:pPr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8" y="0"/>
            <a:chExt cx="5760" cy="4320"/>
          </a:xfrm>
        </p:grpSpPr>
        <p:pic>
          <p:nvPicPr>
            <p:cNvPr id="20487" name="Picture 6" descr="GRANS0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488" name="Picture 7" descr="GRANS0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20490" name="Picture 9" descr="BD21325_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491" name="Picture 10" descr="BD21325_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492" name="Picture 11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493" name="Picture 12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</p:grpSp>
      </p:grpSp>
      <p:pic>
        <p:nvPicPr>
          <p:cNvPr id="20486" name="Picture 22" descr="Firewrk8"/>
          <p:cNvPicPr>
            <a:picLocks noChangeAspect="1" noChangeArrowheads="1"/>
          </p:cNvPicPr>
          <p:nvPr/>
        </p:nvPicPr>
        <p:blipFill>
          <a:blip r:embed="rId5">
            <a:lum bright="6000" contrast="30000"/>
          </a:blip>
          <a:srcRect/>
          <a:stretch>
            <a:fillRect/>
          </a:stretch>
        </p:blipFill>
        <p:spPr bwMode="auto">
          <a:xfrm>
            <a:off x="3657600" y="5334000"/>
            <a:ext cx="1752600" cy="171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453619"/>
              </p:ext>
            </p:extLst>
          </p:nvPr>
        </p:nvGraphicFramePr>
        <p:xfrm>
          <a:off x="644236" y="2743200"/>
          <a:ext cx="50569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691"/>
              </a:tblGrid>
              <a:tr h="1981200">
                <a:tc>
                  <a:txBody>
                    <a:bodyPr/>
                    <a:lstStyle/>
                    <a:p>
                      <a:pPr algn="l"/>
                      <a:r>
                        <a:rPr lang="en-US" sz="4000" b="1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&gt;</a:t>
                      </a:r>
                    </a:p>
                    <a:p>
                      <a:pPr algn="l"/>
                      <a:r>
                        <a:rPr lang="en-US" sz="4000" b="1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&lt;</a:t>
                      </a:r>
                    </a:p>
                    <a:p>
                      <a:pPr algn="l"/>
                      <a:r>
                        <a:rPr lang="en-US" sz="4000" b="1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lang="en-US" sz="4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76419" y="1972211"/>
            <a:ext cx="44859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36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123)</a:t>
            </a:r>
            <a:endParaRPr lang="en-US" sz="36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1828800" y="2627531"/>
                <a:ext cx="6115678" cy="24602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en-US" sz="4000" b="0" i="1" smtClean="0">
                            <a:latin typeface="Cambria Math"/>
                          </a:rPr>
                          <m:t>14</m:t>
                        </m:r>
                      </m:den>
                    </m:f>
                  </m:oMath>
                </a14:m>
                <a:r>
                  <a:rPr lang="en-US" sz="4000" dirty="0" smtClean="0"/>
                  <a:t> …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</a:rPr>
                          <m:t>11</m:t>
                        </m:r>
                      </m:num>
                      <m:den>
                        <m:r>
                          <a:rPr lang="en-US" sz="4000" b="0" i="1" smtClean="0">
                            <a:latin typeface="Cambria Math"/>
                          </a:rPr>
                          <m:t>14</m:t>
                        </m:r>
                      </m:den>
                    </m:f>
                    <m:r>
                      <a:rPr lang="en-US" sz="4000" b="0" i="1" smtClean="0">
                        <a:latin typeface="Cambria Math"/>
                      </a:rPr>
                      <m:t>     </m:t>
                    </m:r>
                    <m:f>
                      <m:fPr>
                        <m:ctrlPr>
                          <a:rPr lang="en-US" sz="4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sz="4000" b="0" i="1" smtClean="0">
                            <a:latin typeface="Cambria Math"/>
                          </a:rPr>
                          <m:t>25</m:t>
                        </m:r>
                      </m:den>
                    </m:f>
                    <m:r>
                      <a:rPr lang="en-US" sz="4000" b="0" i="1" smtClean="0">
                        <a:latin typeface="Cambria Math"/>
                      </a:rPr>
                      <m:t> … </m:t>
                    </m:r>
                    <m:f>
                      <m:fPr>
                        <m:ctrlPr>
                          <a:rPr lang="en-US" sz="4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sz="4000" b="0" i="1" smtClean="0">
                            <a:latin typeface="Cambria Math"/>
                          </a:rPr>
                          <m:t>23</m:t>
                        </m:r>
                      </m:den>
                    </m:f>
                    <m:r>
                      <a:rPr lang="en-US" sz="4000" b="0" i="1" smtClean="0">
                        <a:latin typeface="Cambria Math"/>
                      </a:rPr>
                      <m:t>    </m:t>
                    </m:r>
                    <m:f>
                      <m:fPr>
                        <m:ctrlPr>
                          <a:rPr lang="en-US" sz="4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</a:rPr>
                          <m:t>14</m:t>
                        </m:r>
                      </m:num>
                      <m:den>
                        <m:r>
                          <a:rPr lang="en-US" sz="4000" b="0" i="1" smtClean="0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r>
                  <a:rPr lang="en-US" sz="4000" dirty="0" smtClean="0"/>
                  <a:t> … 1  </a:t>
                </a:r>
              </a:p>
              <a:p>
                <a:endParaRPr lang="en-US" sz="4000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en-US" sz="4000" b="0" i="1" smtClean="0">
                            <a:latin typeface="Cambria Math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4000" dirty="0" smtClean="0"/>
                  <a:t> …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</a:rPr>
                          <m:t>24</m:t>
                        </m:r>
                      </m:num>
                      <m:den>
                        <m:r>
                          <a:rPr lang="en-US" sz="4000" b="0" i="1" smtClean="0">
                            <a:latin typeface="Cambria Math"/>
                          </a:rPr>
                          <m:t>27</m:t>
                        </m:r>
                      </m:den>
                    </m:f>
                    <m:r>
                      <a:rPr lang="en-US" sz="4000" b="0" i="1" smtClean="0">
                        <a:latin typeface="Cambria Math"/>
                      </a:rPr>
                      <m:t>       </m:t>
                    </m:r>
                    <m:f>
                      <m:fPr>
                        <m:ctrlPr>
                          <a:rPr lang="en-US" sz="40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/>
                          </a:rPr>
                          <m:t>20</m:t>
                        </m:r>
                      </m:num>
                      <m:den>
                        <m:r>
                          <a:rPr lang="en-US" sz="4000" b="0" i="1" dirty="0" smtClean="0">
                            <a:latin typeface="Cambria Math"/>
                          </a:rPr>
                          <m:t>19</m:t>
                        </m:r>
                      </m:den>
                    </m:f>
                  </m:oMath>
                </a14:m>
                <a:r>
                  <a:rPr lang="en-US" sz="4000" dirty="0" smtClean="0"/>
                  <a:t> …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/>
                          </a:rPr>
                          <m:t>20</m:t>
                        </m:r>
                      </m:num>
                      <m:den>
                        <m:r>
                          <a:rPr lang="en-US" sz="4000" b="0" i="1" dirty="0" smtClean="0">
                            <a:latin typeface="Cambria Math"/>
                          </a:rPr>
                          <m:t>27</m:t>
                        </m:r>
                      </m:den>
                    </m:f>
                  </m:oMath>
                </a14:m>
                <a:r>
                  <a:rPr lang="en-US" sz="4000" dirty="0" smtClean="0"/>
                  <a:t>         1 …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</a:rPr>
                          <m:t>15</m:t>
                        </m:r>
                      </m:num>
                      <m:den>
                        <m:r>
                          <a:rPr lang="en-US" sz="4000" b="0" i="1" smtClean="0">
                            <a:latin typeface="Cambria Math"/>
                          </a:rPr>
                          <m:t>14</m:t>
                        </m:r>
                      </m:den>
                    </m:f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2627531"/>
                <a:ext cx="6115678" cy="2460225"/>
              </a:xfrm>
              <a:prstGeom prst="rect">
                <a:avLst/>
              </a:prstGeom>
              <a:blipFill rotWithShape="1">
                <a:blip r:embed="rId2"/>
                <a:stretch>
                  <a:fillRect r="-199" b="-4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2438400" y="2895600"/>
            <a:ext cx="381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0" y="2895600"/>
            <a:ext cx="4572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705600" y="2895600"/>
            <a:ext cx="4572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endParaRPr lang="en-US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09800" y="4334256"/>
            <a:ext cx="4572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72000" y="4372356"/>
            <a:ext cx="3810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rgbClr val="FF0000"/>
                </a:solidFill>
              </a:rPr>
              <a:t>&gt;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705600" y="4393691"/>
            <a:ext cx="479563" cy="4343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endParaRPr lang="en-US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4102100" y="457200"/>
            <a:ext cx="1219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 dirty="0" err="1">
                <a:latin typeface="Times New Roman" pitchFamily="18" charset="0"/>
              </a:rPr>
              <a:t>Toán</a:t>
            </a:r>
            <a:endParaRPr lang="en-US" altLang="en-US" sz="2400" dirty="0"/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685800" y="914400"/>
            <a:ext cx="7924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</a:rPr>
              <a:t>Luyện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itchFamily="18" charset="0"/>
              </a:rPr>
              <a:t>tập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itchFamily="18" charset="0"/>
              </a:rPr>
              <a:t>chung</a:t>
            </a:r>
            <a:endParaRPr lang="en-US" altLang="en-US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9" name="Text Box 53"/>
          <p:cNvSpPr txBox="1">
            <a:spLocks noChangeArrowheads="1"/>
          </p:cNvSpPr>
          <p:nvPr/>
        </p:nvSpPr>
        <p:spPr bwMode="auto">
          <a:xfrm>
            <a:off x="533400" y="14288"/>
            <a:ext cx="8229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latin typeface="Times New Roman" pitchFamily="18" charset="0"/>
              </a:rPr>
              <a:t>Thứ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hai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ngày</a:t>
            </a:r>
            <a:r>
              <a:rPr lang="en-US" altLang="en-US" sz="2800" b="1" dirty="0" smtClean="0">
                <a:latin typeface="Times New Roman" pitchFamily="18" charset="0"/>
              </a:rPr>
              <a:t> 22 </a:t>
            </a:r>
            <a:r>
              <a:rPr lang="en-US" altLang="en-US" sz="2800" b="1" dirty="0" err="1" smtClean="0">
                <a:latin typeface="Times New Roman" pitchFamily="18" charset="0"/>
              </a:rPr>
              <a:t>tháng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>
                <a:latin typeface="Times New Roman" pitchFamily="18" charset="0"/>
              </a:rPr>
              <a:t>2 </a:t>
            </a:r>
            <a:r>
              <a:rPr lang="en-US" altLang="en-US" sz="2800" b="1" dirty="0" err="1">
                <a:latin typeface="Times New Roman" pitchFamily="18" charset="0"/>
              </a:rPr>
              <a:t>năm</a:t>
            </a:r>
            <a:r>
              <a:rPr lang="en-US" altLang="en-US" sz="2800" b="1" dirty="0">
                <a:latin typeface="Times New Roman" pitchFamily="18" charset="0"/>
              </a:rPr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16143864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6" grpId="0" animBg="1"/>
      <p:bldP spid="6" grpId="0"/>
      <p:bldP spid="7" grpId="0"/>
      <p:bldP spid="8" grpId="0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1" y="2057400"/>
            <a:ext cx="678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2.Với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5,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363691" y="3276600"/>
                <a:ext cx="1475509" cy="892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6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&lt;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𝟏</m:t>
                    </m:r>
                  </m:oMath>
                </a14:m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3691" y="3276600"/>
                <a:ext cx="1475509" cy="892552"/>
              </a:xfrm>
              <a:prstGeom prst="rect">
                <a:avLst/>
              </a:prstGeom>
              <a:blipFill rotWithShape="1">
                <a:blip r:embed="rId2"/>
                <a:stretch>
                  <a:fillRect b="-102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439891" y="5105400"/>
                <a:ext cx="1399309" cy="9008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36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&gt;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𝟏</m:t>
                    </m:r>
                  </m:oMath>
                </a14:m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9891" y="5105400"/>
                <a:ext cx="1399309" cy="900824"/>
              </a:xfrm>
              <a:prstGeom prst="rect">
                <a:avLst/>
              </a:prstGeom>
              <a:blipFill rotWithShape="1">
                <a:blip r:embed="rId3"/>
                <a:stretch>
                  <a:fillRect b="-102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ounded Rectangular Callout 6"/>
          <p:cNvSpPr/>
          <p:nvPr/>
        </p:nvSpPr>
        <p:spPr>
          <a:xfrm>
            <a:off x="4461163" y="3200400"/>
            <a:ext cx="2854037" cy="941829"/>
          </a:xfrm>
          <a:prstGeom prst="wedgeRoundRectCallout">
            <a:avLst>
              <a:gd name="adj1" fmla="val -72562"/>
              <a:gd name="adj2" fmla="val 7904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&lt;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4495800" y="5077972"/>
            <a:ext cx="2854036" cy="941828"/>
          </a:xfrm>
          <a:prstGeom prst="wedgeRoundRectCallout">
            <a:avLst>
              <a:gd name="adj1" fmla="val -70750"/>
              <a:gd name="adj2" fmla="val -45454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&gt;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3439405"/>
            <a:ext cx="36298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1000" y="4687077"/>
            <a:ext cx="37060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4102100" y="457200"/>
            <a:ext cx="1219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 dirty="0" err="1">
                <a:latin typeface="Times New Roman" pitchFamily="18" charset="0"/>
              </a:rPr>
              <a:t>Toán</a:t>
            </a:r>
            <a:endParaRPr lang="en-US" altLang="en-US" sz="2400" dirty="0"/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685800" y="914400"/>
            <a:ext cx="7924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</a:rPr>
              <a:t>Luyện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itchFamily="18" charset="0"/>
              </a:rPr>
              <a:t>tập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itchFamily="18" charset="0"/>
              </a:rPr>
              <a:t>chung</a:t>
            </a:r>
            <a:endParaRPr lang="en-US" altLang="en-US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3" name="Text Box 53"/>
          <p:cNvSpPr txBox="1">
            <a:spLocks noChangeArrowheads="1"/>
          </p:cNvSpPr>
          <p:nvPr/>
        </p:nvSpPr>
        <p:spPr bwMode="auto">
          <a:xfrm>
            <a:off x="533400" y="14288"/>
            <a:ext cx="8229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latin typeface="Times New Roman" pitchFamily="18" charset="0"/>
              </a:rPr>
              <a:t>Thứ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hai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ngày</a:t>
            </a:r>
            <a:r>
              <a:rPr lang="en-US" altLang="en-US" sz="2800" b="1" dirty="0" smtClean="0">
                <a:latin typeface="Times New Roman" pitchFamily="18" charset="0"/>
              </a:rPr>
              <a:t> 22 </a:t>
            </a:r>
            <a:r>
              <a:rPr lang="en-US" altLang="en-US" sz="2800" b="1" dirty="0" err="1" smtClean="0">
                <a:latin typeface="Times New Roman" pitchFamily="18" charset="0"/>
              </a:rPr>
              <a:t>tháng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>
                <a:latin typeface="Times New Roman" pitchFamily="18" charset="0"/>
              </a:rPr>
              <a:t>2 </a:t>
            </a:r>
            <a:r>
              <a:rPr lang="en-US" altLang="en-US" sz="2800" b="1" dirty="0" err="1">
                <a:latin typeface="Times New Roman" pitchFamily="18" charset="0"/>
              </a:rPr>
              <a:t>năm</a:t>
            </a:r>
            <a:r>
              <a:rPr lang="en-US" altLang="en-US" sz="2800" b="1" dirty="0">
                <a:latin typeface="Times New Roman" pitchFamily="18" charset="0"/>
              </a:rPr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962555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/>
      <p:bldP spid="8" grpId="0" animBg="1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81000" y="2362200"/>
                <a:ext cx="8458200" cy="19756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  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3.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Viết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các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phân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theo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tự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từ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bé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đến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lớn</a:t>
                </a:r>
                <a:endParaRPr lang="en-US" sz="32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     a)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6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             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6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20</m:t>
                        </m:r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 ; </m:t>
                    </m:r>
                    <m:f>
                      <m:fPr>
                        <m:ctrlPr>
                          <a:rPr lang="en-US" sz="36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9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12</m:t>
                        </m:r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 ; </m:t>
                    </m:r>
                    <m:f>
                      <m:fPr>
                        <m:ctrlPr>
                          <a:rPr lang="en-US" sz="36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12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32</m:t>
                        </m:r>
                      </m:den>
                    </m:f>
                  </m:oMath>
                </a14:m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362200"/>
                <a:ext cx="8458200" cy="1975669"/>
              </a:xfrm>
              <a:prstGeom prst="rect">
                <a:avLst/>
              </a:prstGeom>
              <a:blipFill rotWithShape="1">
                <a:blip r:embed="rId2"/>
                <a:stretch>
                  <a:fillRect b="-1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102100" y="457200"/>
            <a:ext cx="1219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 dirty="0" err="1">
                <a:latin typeface="Times New Roman" pitchFamily="18" charset="0"/>
              </a:rPr>
              <a:t>Toán</a:t>
            </a:r>
            <a:endParaRPr lang="en-US" altLang="en-US" sz="2400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85800" y="914400"/>
            <a:ext cx="7924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</a:rPr>
              <a:t>Luyện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itchFamily="18" charset="0"/>
              </a:rPr>
              <a:t>tập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itchFamily="18" charset="0"/>
              </a:rPr>
              <a:t>chung</a:t>
            </a:r>
            <a:endParaRPr lang="en-US" altLang="en-US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8" name="Text Box 53"/>
          <p:cNvSpPr txBox="1">
            <a:spLocks noChangeArrowheads="1"/>
          </p:cNvSpPr>
          <p:nvPr/>
        </p:nvSpPr>
        <p:spPr bwMode="auto">
          <a:xfrm>
            <a:off x="533400" y="14288"/>
            <a:ext cx="8229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latin typeface="Times New Roman" pitchFamily="18" charset="0"/>
              </a:rPr>
              <a:t>Thứ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hai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ngày</a:t>
            </a:r>
            <a:r>
              <a:rPr lang="en-US" altLang="en-US" sz="2800" b="1" dirty="0" smtClean="0">
                <a:latin typeface="Times New Roman" pitchFamily="18" charset="0"/>
              </a:rPr>
              <a:t> 22 </a:t>
            </a:r>
            <a:r>
              <a:rPr lang="en-US" altLang="en-US" sz="2800" b="1" dirty="0" err="1" smtClean="0">
                <a:latin typeface="Times New Roman" pitchFamily="18" charset="0"/>
              </a:rPr>
              <a:t>tháng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>
                <a:latin typeface="Times New Roman" pitchFamily="18" charset="0"/>
              </a:rPr>
              <a:t>2 </a:t>
            </a:r>
            <a:r>
              <a:rPr lang="en-US" altLang="en-US" sz="2800" b="1" dirty="0" err="1">
                <a:latin typeface="Times New Roman" pitchFamily="18" charset="0"/>
              </a:rPr>
              <a:t>năm</a:t>
            </a:r>
            <a:r>
              <a:rPr lang="en-US" altLang="en-US" sz="2800" b="1" dirty="0">
                <a:latin typeface="Times New Roman" pitchFamily="18" charset="0"/>
              </a:rPr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3818238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28600" y="849422"/>
                <a:ext cx="8686800" cy="53989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  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3.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Viết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các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phân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theo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tự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từ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bé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đến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lớn</a:t>
                </a:r>
                <a:endParaRPr lang="en-US" sz="32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    a)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   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>
                    <a:latin typeface="Times New Roman" pitchFamily="18" charset="0"/>
                    <a:cs typeface="Times New Roman" pitchFamily="18" charset="0"/>
                  </a:rPr>
                  <a:t>Vì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den>
                    </m:f>
                  </m:oMath>
                </a14:m>
                <a:endParaRPr lang="en-US" sz="36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3200" dirty="0" err="1">
                    <a:latin typeface="Times New Roman" pitchFamily="18" charset="0"/>
                    <a:cs typeface="Times New Roman" pitchFamily="18" charset="0"/>
                  </a:rPr>
                  <a:t>Nên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latin typeface="Times New Roman" pitchFamily="18" charset="0"/>
                    <a:cs typeface="Times New Roman" pitchFamily="18" charset="0"/>
                  </a:rPr>
                  <a:t>các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latin typeface="Times New Roman" pitchFamily="18" charset="0"/>
                    <a:cs typeface="Times New Roman" pitchFamily="18" charset="0"/>
                  </a:rPr>
                  <a:t>phân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2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2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2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2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2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2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latin typeface="Times New Roman" pitchFamily="18" charset="0"/>
                    <a:cs typeface="Times New Roman" pitchFamily="18" charset="0"/>
                  </a:rPr>
                  <a:t>viết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latin typeface="Times New Roman" pitchFamily="18" charset="0"/>
                    <a:cs typeface="Times New Roman" pitchFamily="18" charset="0"/>
                  </a:rPr>
                  <a:t>theo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latin typeface="Times New Roman" pitchFamily="18" charset="0"/>
                    <a:cs typeface="Times New Roman" pitchFamily="18" charset="0"/>
                  </a:rPr>
                  <a:t>tự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latin typeface="Times New Roman" pitchFamily="18" charset="0"/>
                    <a:cs typeface="Times New Roman" pitchFamily="18" charset="0"/>
                  </a:rPr>
                  <a:t>từ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latin typeface="Times New Roman" pitchFamily="18" charset="0"/>
                    <a:cs typeface="Times New Roman" pitchFamily="18" charset="0"/>
                  </a:rPr>
                  <a:t>bé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latin typeface="Times New Roman" pitchFamily="18" charset="0"/>
                    <a:cs typeface="Times New Roman" pitchFamily="18" charset="0"/>
                  </a:rPr>
                  <a:t>đến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latin typeface="Times New Roman" pitchFamily="18" charset="0"/>
                    <a:cs typeface="Times New Roman" pitchFamily="18" charset="0"/>
                  </a:rPr>
                  <a:t>lớn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849422"/>
                <a:ext cx="8686800" cy="5398978"/>
              </a:xfrm>
              <a:prstGeom prst="rect">
                <a:avLst/>
              </a:prstGeom>
              <a:blipFill rotWithShape="1">
                <a:blip r:embed="rId2"/>
                <a:stretch>
                  <a:fillRect l="-1825" b="-9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90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1237</Words>
  <Application>Microsoft Office PowerPoint</Application>
  <PresentationFormat>On-screen Show (4:3)</PresentationFormat>
  <Paragraphs>125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Diện tích hình bình hành là: 4 x 2 = 8 (cm2) đáp số 8 cm2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adf</dc:creator>
  <cp:lastModifiedBy>Admin</cp:lastModifiedBy>
  <cp:revision>55</cp:revision>
  <dcterms:created xsi:type="dcterms:W3CDTF">2006-08-16T00:00:00Z</dcterms:created>
  <dcterms:modified xsi:type="dcterms:W3CDTF">2021-02-22T11:16:03Z</dcterms:modified>
</cp:coreProperties>
</file>